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72972C10-CEA3-4D91-AB1B-1D1C3989556A}" type="datetimeFigureOut">
              <a:rPr lang="pl-PL" smtClean="0"/>
              <a:t>2014-06-03</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CAEE8566-6B41-4F3F-B6B0-2D9FCE869014}" type="slidenum">
              <a:rPr lang="pl-PL" smtClean="0"/>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2972C10-CEA3-4D91-AB1B-1D1C3989556A}" type="datetimeFigureOut">
              <a:rPr lang="pl-PL" smtClean="0"/>
              <a:t>2014-06-03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EE8566-6B41-4F3F-B6B0-2D9FCE869014}"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2972C10-CEA3-4D91-AB1B-1D1C3989556A}" type="datetimeFigureOut">
              <a:rPr lang="pl-PL" smtClean="0"/>
              <a:t>2014-06-03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EE8566-6B41-4F3F-B6B0-2D9FCE869014}"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72972C10-CEA3-4D91-AB1B-1D1C3989556A}" type="datetimeFigureOut">
              <a:rPr lang="pl-PL" smtClean="0"/>
              <a:t>2014-06-03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EE8566-6B41-4F3F-B6B0-2D9FCE869014}" type="slidenum">
              <a:rPr lang="pl-PL" smtClean="0"/>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72972C10-CEA3-4D91-AB1B-1D1C3989556A}" type="datetimeFigureOut">
              <a:rPr lang="pl-PL" smtClean="0"/>
              <a:t>2014-06-03</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CAEE8566-6B41-4F3F-B6B0-2D9FCE869014}"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72972C10-CEA3-4D91-AB1B-1D1C3989556A}" type="datetimeFigureOut">
              <a:rPr lang="pl-PL" smtClean="0"/>
              <a:t>2014-06-03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EE8566-6B41-4F3F-B6B0-2D9FCE869014}" type="slidenum">
              <a:rPr lang="pl-PL" smtClean="0"/>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72972C10-CEA3-4D91-AB1B-1D1C3989556A}" type="datetimeFigureOut">
              <a:rPr lang="pl-PL" smtClean="0"/>
              <a:t>2014-06-03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AEE8566-6B41-4F3F-B6B0-2D9FCE869014}" type="slidenum">
              <a:rPr lang="pl-PL" smtClean="0"/>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72972C10-CEA3-4D91-AB1B-1D1C3989556A}" type="datetimeFigureOut">
              <a:rPr lang="pl-PL" smtClean="0"/>
              <a:t>2014-06-03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AEE8566-6B41-4F3F-B6B0-2D9FCE869014}"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2972C10-CEA3-4D91-AB1B-1D1C3989556A}" type="datetimeFigureOut">
              <a:rPr lang="pl-PL" smtClean="0"/>
              <a:t>2014-06-03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AEE8566-6B41-4F3F-B6B0-2D9FCE869014}"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72972C10-CEA3-4D91-AB1B-1D1C3989556A}" type="datetimeFigureOut">
              <a:rPr lang="pl-PL" smtClean="0"/>
              <a:t>2014-06-03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EE8566-6B41-4F3F-B6B0-2D9FCE869014}" type="slidenum">
              <a:rPr lang="pl-PL" smtClean="0"/>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72972C10-CEA3-4D91-AB1B-1D1C3989556A}" type="datetimeFigureOut">
              <a:rPr lang="pl-PL" smtClean="0"/>
              <a:t>2014-06-03</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CAEE8566-6B41-4F3F-B6B0-2D9FCE869014}" type="slidenum">
              <a:rPr lang="pl-PL" smtClean="0"/>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2972C10-CEA3-4D91-AB1B-1D1C3989556A}" type="datetimeFigureOut">
              <a:rPr lang="pl-PL" smtClean="0"/>
              <a:t>2014-06-03</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AEE8566-6B41-4F3F-B6B0-2D9FCE869014}"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b="1" dirty="0" smtClean="0">
                <a:solidFill>
                  <a:schemeClr val="tx1"/>
                </a:solidFill>
                <a:latin typeface="Times New Roman" pitchFamily="18" charset="0"/>
                <a:cs typeface="Times New Roman" pitchFamily="18" charset="0"/>
              </a:rPr>
              <a:t>WSKAZÓWKI</a:t>
            </a:r>
          </a:p>
          <a:p>
            <a:r>
              <a:rPr lang="pl-PL" b="1" dirty="0" smtClean="0">
                <a:solidFill>
                  <a:schemeClr val="tx1"/>
                </a:solidFill>
                <a:latin typeface="Times New Roman" pitchFamily="18" charset="0"/>
                <a:cs typeface="Times New Roman" pitchFamily="18" charset="0"/>
              </a:rPr>
              <a:t>Tworzenia i funkcjonowania partnerstwa</a:t>
            </a:r>
          </a:p>
          <a:p>
            <a:r>
              <a:rPr lang="pl-PL" b="1" i="1" dirty="0" smtClean="0">
                <a:solidFill>
                  <a:schemeClr val="tx1"/>
                </a:solidFill>
                <a:latin typeface="Times New Roman" pitchFamily="18" charset="0"/>
                <a:cs typeface="Times New Roman" pitchFamily="18" charset="0"/>
              </a:rPr>
              <a:t>Projekt EFS nr 1.48</a:t>
            </a:r>
            <a:endParaRPr lang="pl-PL" b="1" i="1" dirty="0">
              <a:solidFill>
                <a:schemeClr val="tx1"/>
              </a:solidFill>
              <a:latin typeface="Times New Roman" pitchFamily="18" charset="0"/>
              <a:cs typeface="Times New Roman" pitchFamily="18" charset="0"/>
            </a:endParaRPr>
          </a:p>
        </p:txBody>
      </p:sp>
      <p:sp>
        <p:nvSpPr>
          <p:cNvPr id="2" name="Tytuł 1"/>
          <p:cNvSpPr>
            <a:spLocks noGrp="1"/>
          </p:cNvSpPr>
          <p:nvPr>
            <p:ph type="ctrTitle"/>
          </p:nvPr>
        </p:nvSpPr>
        <p:spPr/>
        <p:txBody>
          <a:bodyPr/>
          <a:lstStyle/>
          <a:p>
            <a:r>
              <a:rPr lang="pl-PL" b="1" dirty="0" smtClean="0">
                <a:solidFill>
                  <a:schemeClr val="tx1"/>
                </a:solidFill>
                <a:latin typeface="Times New Roman" pitchFamily="18" charset="0"/>
                <a:cs typeface="Times New Roman" pitchFamily="18" charset="0"/>
              </a:rPr>
              <a:t>PARTNERSTWO LOKALNE</a:t>
            </a:r>
            <a:br>
              <a:rPr lang="pl-PL" b="1" dirty="0" smtClean="0">
                <a:solidFill>
                  <a:schemeClr val="tx1"/>
                </a:solidFill>
                <a:latin typeface="Times New Roman" pitchFamily="18" charset="0"/>
                <a:cs typeface="Times New Roman" pitchFamily="18" charset="0"/>
              </a:rPr>
            </a:br>
            <a:r>
              <a:rPr lang="pl-PL" b="1" dirty="0" smtClean="0">
                <a:solidFill>
                  <a:schemeClr val="tx1"/>
                </a:solidFill>
                <a:latin typeface="Times New Roman" pitchFamily="18" charset="0"/>
                <a:cs typeface="Times New Roman" pitchFamily="18" charset="0"/>
              </a:rPr>
              <a:t>Model Lokalnej Współpracy</a:t>
            </a:r>
            <a:endParaRPr lang="pl-PL" b="1" dirty="0">
              <a:solidFill>
                <a:schemeClr val="tx1"/>
              </a:solidFill>
              <a:latin typeface="Times New Roman" pitchFamily="18" charset="0"/>
              <a:cs typeface="Times New Roman" pitchFamily="18" charset="0"/>
            </a:endParaRPr>
          </a:p>
        </p:txBody>
      </p:sp>
      <p:pic>
        <p:nvPicPr>
          <p:cNvPr id="4" name="Obraz 21"/>
          <p:cNvPicPr>
            <a:picLocks noChangeAspect="1" noChangeArrowheads="1"/>
          </p:cNvPicPr>
          <p:nvPr/>
        </p:nvPicPr>
        <p:blipFill>
          <a:blip r:embed="rId3" cstate="print"/>
          <a:srcRect/>
          <a:stretch>
            <a:fillRect/>
          </a:stretch>
        </p:blipFill>
        <p:spPr bwMode="auto">
          <a:xfrm>
            <a:off x="642910" y="6072206"/>
            <a:ext cx="1630362" cy="652463"/>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4071938" y="6000750"/>
          <a:ext cx="1327150" cy="722313"/>
        </p:xfrm>
        <a:graphic>
          <a:graphicData uri="http://schemas.openxmlformats.org/presentationml/2006/ole">
            <mc:AlternateContent xmlns:mc="http://schemas.openxmlformats.org/markup-compatibility/2006">
              <mc:Choice xmlns:v="urn:schemas-microsoft-com:vml" Requires="v">
                <p:oleObj spid="_x0000_s1027" r:id="rId4" imgW="1522080" imgH="813240" progId="">
                  <p:embed/>
                </p:oleObj>
              </mc:Choice>
              <mc:Fallback>
                <p:oleObj r:id="rId4" imgW="1522080" imgH="81324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1938" y="6000750"/>
                        <a:ext cx="1327150" cy="722313"/>
                      </a:xfrm>
                      <a:prstGeom prst="rect">
                        <a:avLst/>
                      </a:prstGeom>
                      <a:noFill/>
                      <a:effectLst/>
                      <a:extLst>
                        <a:ext uri="{909E8E84-426E-40DD-AFC4-6F175D3DCCD1}">
                          <a14:hiddenFill xmlns:a14="http://schemas.microsoft.com/office/drawing/2010/main">
                            <a:solidFill>
                              <a:srgbClr val="A3B2C1"/>
                            </a:solidFill>
                          </a14:hiddenFill>
                        </a:ext>
                        <a:ext uri="{AF507438-7753-43E0-B8FC-AC1667EBCBE1}">
                          <a14:hiddenEffects xmlns:a14="http://schemas.microsoft.com/office/drawing/2010/main">
                            <a:effectLst>
                              <a:outerShdw dist="35921" dir="2700000" algn="ctr" rotWithShape="0">
                                <a:srgbClr val="DDDDDD"/>
                              </a:outerShdw>
                            </a:effectLst>
                          </a14:hiddenEffects>
                        </a:ext>
                      </a:extLst>
                    </p:spPr>
                  </p:pic>
                </p:oleObj>
              </mc:Fallback>
            </mc:AlternateContent>
          </a:graphicData>
        </a:graphic>
      </p:graphicFrame>
      <p:pic>
        <p:nvPicPr>
          <p:cNvPr id="6" name="Obraz 1" descr="UE+EFS_L-kolor"/>
          <p:cNvPicPr>
            <a:picLocks noChangeAspect="1" noChangeArrowheads="1"/>
          </p:cNvPicPr>
          <p:nvPr/>
        </p:nvPicPr>
        <p:blipFill>
          <a:blip r:embed="rId6"/>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a:bodyPr>
          <a:lstStyle/>
          <a:p>
            <a:pPr algn="ctr"/>
            <a:r>
              <a:rPr lang="pl-PL" sz="2800" b="1" dirty="0" smtClean="0">
                <a:solidFill>
                  <a:schemeClr val="tx1"/>
                </a:solidFill>
              </a:rPr>
              <a:t>WSKAZÓWKA  8: </a:t>
            </a:r>
            <a:r>
              <a:rPr lang="pl-PL" sz="2800" b="1" i="1" dirty="0" smtClean="0">
                <a:solidFill>
                  <a:schemeClr val="tx1"/>
                </a:solidFill>
              </a:rPr>
              <a:t>WYBÓR FORMY PRACY PARTNERÓW</a:t>
            </a:r>
            <a:endParaRPr lang="pl-PL" sz="2800" dirty="0">
              <a:solidFill>
                <a:schemeClr val="tx1"/>
              </a:solidFill>
            </a:endParaRPr>
          </a:p>
        </p:txBody>
      </p:sp>
      <p:sp>
        <p:nvSpPr>
          <p:cNvPr id="3" name="Symbol zastępczy zawartości 2"/>
          <p:cNvSpPr>
            <a:spLocks noGrp="1"/>
          </p:cNvSpPr>
          <p:nvPr>
            <p:ph sz="quarter" idx="1"/>
          </p:nvPr>
        </p:nvSpPr>
        <p:spPr/>
        <p:txBody>
          <a:bodyPr>
            <a:normAutofit/>
          </a:bodyPr>
          <a:lstStyle/>
          <a:p>
            <a:pPr lvl="0"/>
            <a:r>
              <a:rPr lang="pl-PL" dirty="0" smtClean="0">
                <a:latin typeface="Times New Roman" pitchFamily="18" charset="0"/>
                <a:cs typeface="Times New Roman" pitchFamily="18" charset="0"/>
              </a:rPr>
              <a:t>Wspólnie opracowany plan i harmonogram pracy – poszczególnych zadań. </a:t>
            </a:r>
          </a:p>
          <a:p>
            <a:pPr lvl="0" algn="just"/>
            <a:r>
              <a:rPr lang="pl-PL" dirty="0" smtClean="0">
                <a:latin typeface="Times New Roman" pitchFamily="18" charset="0"/>
                <a:cs typeface="Times New Roman" pitchFamily="18" charset="0"/>
              </a:rPr>
              <a:t>Podział zadań - sprecyzowanie za jakie zadania jest odpowiedzialny dany partner, który z partnerów będzie prowadzić dokumentację działalności partnerstwa.</a:t>
            </a:r>
          </a:p>
          <a:p>
            <a:pPr lvl="0" algn="just"/>
            <a:r>
              <a:rPr lang="pl-PL" dirty="0" smtClean="0">
                <a:latin typeface="Times New Roman" pitchFamily="18" charset="0"/>
                <a:cs typeface="Times New Roman" pitchFamily="18" charset="0"/>
              </a:rPr>
              <a:t>Terminy spotkań – sposób komunikacji – przestrzeganie reguł i zasad postępowania.</a:t>
            </a:r>
          </a:p>
          <a:p>
            <a:pPr algn="just"/>
            <a:r>
              <a:rPr lang="pl-PL" dirty="0" smtClean="0">
                <a:latin typeface="Times New Roman" pitchFamily="18" charset="0"/>
                <a:cs typeface="Times New Roman" pitchFamily="18" charset="0"/>
              </a:rPr>
              <a:t>Niezbędne jest wybranie siedziby partnerstwa.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W przypadku partnerstwa nieformalnego, siedzibą może być siedziba jednego z partnerów.</a:t>
            </a: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a:bodyPr>
          <a:lstStyle/>
          <a:p>
            <a:pPr algn="ctr"/>
            <a:r>
              <a:rPr lang="pl-PL" sz="2800" b="1" dirty="0" smtClean="0">
                <a:solidFill>
                  <a:schemeClr val="tx1"/>
                </a:solidFill>
              </a:rPr>
              <a:t>WSKAZÓWKA  9:</a:t>
            </a:r>
            <a:r>
              <a:rPr lang="pl-PL" sz="2800" b="1" i="1" dirty="0" smtClean="0">
                <a:solidFill>
                  <a:schemeClr val="tx1"/>
                </a:solidFill>
              </a:rPr>
              <a:t> OPRACOWANIE PLANU DZIAŁANIA</a:t>
            </a:r>
            <a:endParaRPr lang="pl-PL" sz="2800" dirty="0">
              <a:solidFill>
                <a:schemeClr val="tx1"/>
              </a:solidFill>
            </a:endParaRPr>
          </a:p>
        </p:txBody>
      </p:sp>
      <p:sp>
        <p:nvSpPr>
          <p:cNvPr id="3" name="Symbol zastępczy zawartości 2"/>
          <p:cNvSpPr>
            <a:spLocks noGrp="1"/>
          </p:cNvSpPr>
          <p:nvPr>
            <p:ph sz="quarter" idx="1"/>
          </p:nvPr>
        </p:nvSpPr>
        <p:spPr/>
        <p:txBody>
          <a:bodyPr>
            <a:normAutofit/>
          </a:bodyPr>
          <a:lstStyle/>
          <a:p>
            <a:pPr lvl="0" algn="just"/>
            <a:r>
              <a:rPr lang="pl-PL" dirty="0" smtClean="0">
                <a:latin typeface="Times New Roman" pitchFamily="18" charset="0"/>
                <a:cs typeface="Times New Roman" pitchFamily="18" charset="0"/>
              </a:rPr>
              <a:t>W przypadku podjęcia przez partnerstwo działań długofalowych, wskazane jest opracowanie strategii partnerstwa, obejmującej działania w okresie kilku lat, np. 3-ech lub 4-ech.</a:t>
            </a:r>
          </a:p>
          <a:p>
            <a:pPr lvl="0" algn="just"/>
            <a:r>
              <a:rPr lang="pl-PL" dirty="0" smtClean="0">
                <a:latin typeface="Times New Roman" pitchFamily="18" charset="0"/>
                <a:cs typeface="Times New Roman" pitchFamily="18" charset="0"/>
              </a:rPr>
              <a:t>Partnerstwo określa i realizuje działania w oparciu </a:t>
            </a:r>
            <a:br>
              <a:rPr lang="pl-PL" dirty="0" smtClean="0">
                <a:latin typeface="Times New Roman" pitchFamily="18" charset="0"/>
                <a:cs typeface="Times New Roman" pitchFamily="18" charset="0"/>
              </a:rPr>
            </a:br>
            <a:r>
              <a:rPr lang="pl-PL" dirty="0" smtClean="0">
                <a:latin typeface="Times New Roman" pitchFamily="18" charset="0"/>
                <a:cs typeface="Times New Roman" pitchFamily="18" charset="0"/>
              </a:rPr>
              <a:t>o wspólnie opracowany i przyjęty plan i harmonogram pracy.</a:t>
            </a:r>
          </a:p>
          <a:p>
            <a:pPr algn="just"/>
            <a:r>
              <a:rPr lang="pl-PL" dirty="0" smtClean="0">
                <a:latin typeface="Times New Roman" pitchFamily="18" charset="0"/>
                <a:cs typeface="Times New Roman" pitchFamily="18" charset="0"/>
              </a:rPr>
              <a:t>Konieczne jest opracowanie rocznych planów partnerstwa.</a:t>
            </a: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a:bodyPr>
          <a:lstStyle/>
          <a:p>
            <a:pPr algn="ctr"/>
            <a:r>
              <a:rPr lang="pl-PL" sz="2800" b="1" dirty="0" smtClean="0">
                <a:solidFill>
                  <a:schemeClr val="tx1"/>
                </a:solidFill>
              </a:rPr>
              <a:t>WSKAZÓWKA  10: </a:t>
            </a:r>
            <a:r>
              <a:rPr lang="pl-PL" sz="2800" b="1" i="1" dirty="0" smtClean="0">
                <a:solidFill>
                  <a:schemeClr val="tx1"/>
                </a:solidFill>
              </a:rPr>
              <a:t>EWALUCAJ I MONITORING </a:t>
            </a:r>
            <a:br>
              <a:rPr lang="pl-PL" sz="2800" b="1" i="1" dirty="0" smtClean="0">
                <a:solidFill>
                  <a:schemeClr val="tx1"/>
                </a:solidFill>
              </a:rPr>
            </a:br>
            <a:r>
              <a:rPr lang="pl-PL" sz="2800" b="1" i="1" dirty="0" smtClean="0">
                <a:solidFill>
                  <a:schemeClr val="tx1"/>
                </a:solidFill>
              </a:rPr>
              <a:t>W PARTNERSTWIE</a:t>
            </a:r>
            <a:endParaRPr lang="pl-PL" sz="2800" dirty="0">
              <a:solidFill>
                <a:schemeClr val="tx1"/>
              </a:solidFill>
            </a:endParaRPr>
          </a:p>
        </p:txBody>
      </p:sp>
      <p:sp>
        <p:nvSpPr>
          <p:cNvPr id="3" name="Symbol zastępczy zawartości 2"/>
          <p:cNvSpPr>
            <a:spLocks noGrp="1"/>
          </p:cNvSpPr>
          <p:nvPr>
            <p:ph sz="quarter" idx="1"/>
          </p:nvPr>
        </p:nvSpPr>
        <p:spPr/>
        <p:txBody>
          <a:bodyPr>
            <a:normAutofit fontScale="92500" lnSpcReduction="20000"/>
          </a:bodyPr>
          <a:lstStyle/>
          <a:p>
            <a:pPr lvl="0"/>
            <a:r>
              <a:rPr lang="pl-PL" dirty="0" smtClean="0">
                <a:latin typeface="Times New Roman" pitchFamily="18" charset="0"/>
                <a:cs typeface="Times New Roman" pitchFamily="18" charset="0"/>
              </a:rPr>
              <a:t>Ewaluacja jest niezbędna przy ocenie partnerstwa i jego działań. Umożliwia polepszenie pracy partnerstwa.</a:t>
            </a:r>
          </a:p>
          <a:p>
            <a:pPr lvl="0"/>
            <a:r>
              <a:rPr lang="pl-PL" dirty="0" smtClean="0">
                <a:latin typeface="Times New Roman" pitchFamily="18" charset="0"/>
                <a:cs typeface="Times New Roman" pitchFamily="18" charset="0"/>
              </a:rPr>
              <a:t>Częstotliwość ewaluacji powinna być uzgodniona wspólnie przez partnerów. Minimum stanowi przeprowadzanie ewaluacji raz na pół roku.</a:t>
            </a:r>
          </a:p>
          <a:p>
            <a:pPr lvl="0" algn="just"/>
            <a:r>
              <a:rPr lang="pl-PL" dirty="0" smtClean="0">
                <a:latin typeface="Times New Roman" pitchFamily="18" charset="0"/>
                <a:cs typeface="Times New Roman" pitchFamily="18" charset="0"/>
              </a:rPr>
              <a:t>Ewaluację można przeprowadzić siłami własnymi partnerstwa lub - w przypadku dysponowania odpowiednimi środkami - zlecić badanie ekspertowi /ekspertom zewnętrznym, co zwiększa obiektywizm badania.</a:t>
            </a:r>
          </a:p>
          <a:p>
            <a:pPr algn="just"/>
            <a:r>
              <a:rPr lang="pl-PL" dirty="0" smtClean="0">
                <a:latin typeface="Times New Roman" pitchFamily="18" charset="0"/>
                <a:cs typeface="Times New Roman" pitchFamily="18" charset="0"/>
              </a:rPr>
              <a:t>Ewaluacja kończy się spisaniem odpowiedniego dokumentu, przedstawiającym wykazane braki lub nieprawidłowości i zobowiązującym partnerów do usunięcia tychże braków i nieprawidłowości.</a:t>
            </a: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857256"/>
          </a:xfrm>
          <a:solidFill>
            <a:srgbClr val="92D050"/>
          </a:solidFill>
        </p:spPr>
        <p:txBody>
          <a:bodyPr>
            <a:normAutofit/>
          </a:bodyPr>
          <a:lstStyle/>
          <a:p>
            <a:pPr algn="ctr"/>
            <a:r>
              <a:rPr lang="pl-PL" sz="3600" b="1" dirty="0" smtClean="0">
                <a:solidFill>
                  <a:schemeClr val="tx1"/>
                </a:solidFill>
              </a:rPr>
              <a:t>DOBRE  RADY </a:t>
            </a:r>
            <a:endParaRPr lang="pl-PL" sz="3600" b="1" dirty="0">
              <a:solidFill>
                <a:schemeClr val="tx1"/>
              </a:solidFill>
            </a:endParaRPr>
          </a:p>
        </p:txBody>
      </p:sp>
      <p:sp>
        <p:nvSpPr>
          <p:cNvPr id="3" name="Symbol zastępczy zawartości 2"/>
          <p:cNvSpPr>
            <a:spLocks noGrp="1"/>
          </p:cNvSpPr>
          <p:nvPr>
            <p:ph sz="quarter" idx="1"/>
          </p:nvPr>
        </p:nvSpPr>
        <p:spPr/>
        <p:txBody>
          <a:bodyPr>
            <a:normAutofit fontScale="85000" lnSpcReduction="20000"/>
          </a:bodyPr>
          <a:lstStyle/>
          <a:p>
            <a:pPr>
              <a:buNone/>
            </a:pPr>
            <a:r>
              <a:rPr lang="pl-PL" b="1" dirty="0" smtClean="0">
                <a:latin typeface="Times New Roman" pitchFamily="18" charset="0"/>
                <a:cs typeface="Times New Roman" pitchFamily="18" charset="0"/>
              </a:rPr>
              <a:t>PARTNERSTWO - NA PEWNO SIĘ OPŁACA</a:t>
            </a:r>
            <a:endParaRPr lang="pl-PL" dirty="0" smtClean="0">
              <a:latin typeface="Times New Roman" pitchFamily="18" charset="0"/>
              <a:cs typeface="Times New Roman" pitchFamily="18" charset="0"/>
            </a:endParaRPr>
          </a:p>
          <a:p>
            <a:pPr algn="just"/>
            <a:r>
              <a:rPr lang="pl-PL" dirty="0" smtClean="0">
                <a:latin typeface="Times New Roman" pitchFamily="18" charset="0"/>
                <a:cs typeface="Times New Roman" pitchFamily="18" charset="0"/>
              </a:rPr>
              <a:t>Budowa partnerstwa wymaga zaangażowania ze strony członków partnerstwa, ustawicznej edukacji, przełamywania stereotypów w lokalnym zarządzaniu. </a:t>
            </a:r>
            <a:r>
              <a:rPr lang="pl-PL" b="1" dirty="0" smtClean="0">
                <a:latin typeface="Times New Roman" pitchFamily="18" charset="0"/>
                <a:cs typeface="Times New Roman" pitchFamily="18" charset="0"/>
              </a:rPr>
              <a:t>Dobra komunikacja </a:t>
            </a:r>
            <a:br>
              <a:rPr lang="pl-PL" b="1" dirty="0" smtClean="0">
                <a:latin typeface="Times New Roman" pitchFamily="18" charset="0"/>
                <a:cs typeface="Times New Roman" pitchFamily="18" charset="0"/>
              </a:rPr>
            </a:br>
            <a:r>
              <a:rPr lang="pl-PL" b="1" dirty="0" smtClean="0">
                <a:latin typeface="Times New Roman" pitchFamily="18" charset="0"/>
                <a:cs typeface="Times New Roman" pitchFamily="18" charset="0"/>
              </a:rPr>
              <a:t>i dobra organizacja pracy przy minimum formalności oraz wzajemne zaufanie, to cechy niezastąpione. </a:t>
            </a:r>
          </a:p>
          <a:p>
            <a:pPr algn="just"/>
            <a:r>
              <a:rPr lang="pl-PL" b="1" dirty="0" smtClean="0">
                <a:latin typeface="Times New Roman" pitchFamily="18" charset="0"/>
                <a:cs typeface="Times New Roman" pitchFamily="18" charset="0"/>
              </a:rPr>
              <a:t>Partnerstwo przynosi wymierne korzyści społeczności lokalnej</a:t>
            </a:r>
            <a:r>
              <a:rPr lang="pl-PL" dirty="0" smtClean="0">
                <a:latin typeface="Times New Roman" pitchFamily="18" charset="0"/>
                <a:cs typeface="Times New Roman" pitchFamily="18" charset="0"/>
              </a:rPr>
              <a:t>, a także samym partnerom:</a:t>
            </a:r>
          </a:p>
          <a:p>
            <a:pPr lvl="0">
              <a:buNone/>
            </a:pPr>
            <a:r>
              <a:rPr lang="pl-PL" dirty="0" smtClean="0">
                <a:latin typeface="Times New Roman" pitchFamily="18" charset="0"/>
                <a:cs typeface="Times New Roman" pitchFamily="18" charset="0"/>
              </a:rPr>
              <a:t>- korzyści dla jednostek samorządu terytorialnego poprzez większy udział mieszkańców w sesjach rady miejskiej, </a:t>
            </a:r>
          </a:p>
          <a:p>
            <a:pPr lvl="0">
              <a:buNone/>
            </a:pPr>
            <a:r>
              <a:rPr lang="pl-PL" dirty="0" smtClean="0">
                <a:latin typeface="Times New Roman" pitchFamily="18" charset="0"/>
                <a:cs typeface="Times New Roman" pitchFamily="18" charset="0"/>
              </a:rPr>
              <a:t>- korzyści dla organizacji pozarządowych poprzez prowadzenie partnerskiego dialogu z władzą, </a:t>
            </a:r>
          </a:p>
          <a:p>
            <a:pPr lvl="0">
              <a:buNone/>
            </a:pPr>
            <a:r>
              <a:rPr lang="pl-PL" dirty="0" smtClean="0">
                <a:latin typeface="Times New Roman" pitchFamily="18" charset="0"/>
                <a:cs typeface="Times New Roman" pitchFamily="18" charset="0"/>
              </a:rPr>
              <a:t>- korzyści dla biznesu poprzez możliwość pozyskiwania zleceń i wykonywania usług, zwiększony wpływ na życie gospodarcze.</a:t>
            </a: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857256"/>
          </a:xfrm>
          <a:solidFill>
            <a:srgbClr val="92D050"/>
          </a:solidFill>
        </p:spPr>
        <p:txBody>
          <a:bodyPr>
            <a:normAutofit/>
          </a:bodyPr>
          <a:lstStyle/>
          <a:p>
            <a:pPr algn="ctr"/>
            <a:r>
              <a:rPr lang="pl-PL" sz="3600" b="1" dirty="0" smtClean="0">
                <a:solidFill>
                  <a:schemeClr val="tx1"/>
                </a:solidFill>
              </a:rPr>
              <a:t>DOBRE  RADY </a:t>
            </a:r>
            <a:endParaRPr lang="pl-PL" sz="3600" b="1" dirty="0">
              <a:solidFill>
                <a:schemeClr val="tx1"/>
              </a:solidFill>
            </a:endParaRPr>
          </a:p>
        </p:txBody>
      </p:sp>
      <p:sp>
        <p:nvSpPr>
          <p:cNvPr id="3" name="Symbol zastępczy zawartości 2"/>
          <p:cNvSpPr>
            <a:spLocks noGrp="1"/>
          </p:cNvSpPr>
          <p:nvPr>
            <p:ph sz="quarter" idx="1"/>
          </p:nvPr>
        </p:nvSpPr>
        <p:spPr/>
        <p:txBody>
          <a:bodyPr>
            <a:normAutofit fontScale="85000" lnSpcReduction="20000"/>
          </a:bodyPr>
          <a:lstStyle/>
          <a:p>
            <a:pPr algn="just"/>
            <a:r>
              <a:rPr lang="pl-PL" sz="3000" dirty="0" smtClean="0">
                <a:latin typeface="Times New Roman" pitchFamily="18" charset="0"/>
                <a:cs typeface="Times New Roman" pitchFamily="18" charset="0"/>
              </a:rPr>
              <a:t>O partnerstwo trzeba dbać i ciągle je wzmacniać, aby mogło realizować wyznaczone sobie cele. </a:t>
            </a:r>
          </a:p>
          <a:p>
            <a:pPr algn="just"/>
            <a:r>
              <a:rPr lang="pl-PL" sz="3000" dirty="0" smtClean="0">
                <a:latin typeface="Times New Roman" pitchFamily="18" charset="0"/>
                <a:cs typeface="Times New Roman" pitchFamily="18" charset="0"/>
              </a:rPr>
              <a:t>W efekcie zaangażowania w jego pracę różnych podmiotów i osób, zmienia się sposób postrzegania przez instytucje i organizacje problemów lokalnych, poprawiają wzajemne relacje, zwiększa się wzajemne zrozumienie. </a:t>
            </a:r>
          </a:p>
          <a:p>
            <a:pPr algn="just"/>
            <a:r>
              <a:rPr lang="pl-PL" sz="3000" dirty="0" smtClean="0">
                <a:latin typeface="Times New Roman" pitchFamily="18" charset="0"/>
                <a:cs typeface="Times New Roman" pitchFamily="18" charset="0"/>
              </a:rPr>
              <a:t>Powstanie i działanie partnerstwa  uświadamia mieszkańcom wagę współodpowiedzialności za rozwój środowiska lokalnego. </a:t>
            </a:r>
          </a:p>
          <a:p>
            <a:pPr algn="just"/>
            <a:r>
              <a:rPr lang="pl-PL" sz="3000" dirty="0" smtClean="0">
                <a:latin typeface="Times New Roman" pitchFamily="18" charset="0"/>
                <a:cs typeface="Times New Roman" pitchFamily="18" charset="0"/>
              </a:rPr>
              <a:t>Osoby działające w </a:t>
            </a:r>
            <a:r>
              <a:rPr lang="pl-PL" sz="3000" dirty="0" err="1" smtClean="0">
                <a:latin typeface="Times New Roman" pitchFamily="18" charset="0"/>
                <a:cs typeface="Times New Roman" pitchFamily="18" charset="0"/>
              </a:rPr>
              <a:t>partnerstwach</a:t>
            </a:r>
            <a:r>
              <a:rPr lang="pl-PL" sz="3000" dirty="0" smtClean="0">
                <a:latin typeface="Times New Roman" pitchFamily="18" charset="0"/>
                <a:cs typeface="Times New Roman" pitchFamily="18" charset="0"/>
              </a:rPr>
              <a:t> zachęcają innych do tworzenia </a:t>
            </a:r>
            <a:r>
              <a:rPr lang="pl-PL" sz="3000" dirty="0" err="1" smtClean="0">
                <a:latin typeface="Times New Roman" pitchFamily="18" charset="0"/>
                <a:cs typeface="Times New Roman" pitchFamily="18" charset="0"/>
              </a:rPr>
              <a:t>partnerstw</a:t>
            </a:r>
            <a:r>
              <a:rPr lang="pl-PL" sz="3000" dirty="0" smtClean="0">
                <a:latin typeface="Times New Roman" pitchFamily="18" charset="0"/>
                <a:cs typeface="Times New Roman" pitchFamily="18" charset="0"/>
              </a:rPr>
              <a:t>. </a:t>
            </a:r>
          </a:p>
          <a:p>
            <a:pPr algn="just"/>
            <a:endParaRPr lang="pl-PL" dirty="0" smtClean="0"/>
          </a:p>
          <a:p>
            <a:pPr>
              <a:buNone/>
            </a:pPr>
            <a:endParaRPr lang="pl-PL" dirty="0" smtClean="0">
              <a:latin typeface="Times New Roman" pitchFamily="18" charset="0"/>
              <a:cs typeface="Times New Roman" pitchFamily="18" charset="0"/>
            </a:endParaRP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857256"/>
          </a:xfrm>
          <a:solidFill>
            <a:srgbClr val="92D050"/>
          </a:solidFill>
        </p:spPr>
        <p:txBody>
          <a:bodyPr>
            <a:normAutofit/>
          </a:bodyPr>
          <a:lstStyle/>
          <a:p>
            <a:pPr algn="ctr"/>
            <a:r>
              <a:rPr lang="pl-PL" sz="3600" b="1" dirty="0" smtClean="0">
                <a:solidFill>
                  <a:schemeClr val="tx1"/>
                </a:solidFill>
              </a:rPr>
              <a:t>PYTANIA SZKOLENIOWE</a:t>
            </a:r>
            <a:endParaRPr lang="pl-PL" sz="3600" b="1" dirty="0">
              <a:solidFill>
                <a:schemeClr val="tx1"/>
              </a:solidFill>
            </a:endParaRPr>
          </a:p>
        </p:txBody>
      </p:sp>
      <p:sp>
        <p:nvSpPr>
          <p:cNvPr id="3" name="Symbol zastępczy zawartości 2"/>
          <p:cNvSpPr>
            <a:spLocks noGrp="1"/>
          </p:cNvSpPr>
          <p:nvPr>
            <p:ph sz="quarter" idx="1"/>
          </p:nvPr>
        </p:nvSpPr>
        <p:spPr>
          <a:xfrm>
            <a:off x="914400" y="1447800"/>
            <a:ext cx="7943880" cy="4572000"/>
          </a:xfrm>
        </p:spPr>
        <p:txBody>
          <a:bodyPr>
            <a:normAutofit fontScale="77500" lnSpcReduction="20000"/>
          </a:bodyPr>
          <a:lstStyle/>
          <a:p>
            <a:pPr algn="just"/>
            <a:r>
              <a:rPr lang="pl-PL" sz="3000" dirty="0" smtClean="0">
                <a:latin typeface="Times New Roman" pitchFamily="18" charset="0"/>
                <a:cs typeface="Times New Roman" pitchFamily="18" charset="0"/>
              </a:rPr>
              <a:t>Czy ZSL MLW Janów Lubelski posiada cechy otwartości?</a:t>
            </a:r>
          </a:p>
          <a:p>
            <a:r>
              <a:rPr lang="pl-PL" sz="3000" dirty="0" smtClean="0">
                <a:latin typeface="Times New Roman" pitchFamily="18" charset="0"/>
                <a:cs typeface="Times New Roman" pitchFamily="18" charset="0"/>
              </a:rPr>
              <a:t>Czy ZSL MLW Janów Lubelski posiada plany, harmonogramy, oraz własny system komunikacji?</a:t>
            </a:r>
          </a:p>
          <a:p>
            <a:pPr algn="just"/>
            <a:r>
              <a:rPr lang="pl-PL" sz="3000" dirty="0" smtClean="0">
                <a:latin typeface="Times New Roman" pitchFamily="18" charset="0"/>
                <a:cs typeface="Times New Roman" pitchFamily="18" charset="0"/>
              </a:rPr>
              <a:t>Czy ZSL MLW podjął się działań informujących potencjalnych partnerów (</a:t>
            </a:r>
            <a:r>
              <a:rPr lang="pl-PL" sz="3000" dirty="0" err="1" smtClean="0">
                <a:latin typeface="Times New Roman" pitchFamily="18" charset="0"/>
                <a:cs typeface="Times New Roman" pitchFamily="18" charset="0"/>
              </a:rPr>
              <a:t>Interesariuszy</a:t>
            </a:r>
            <a:r>
              <a:rPr lang="pl-PL" sz="3000" dirty="0" smtClean="0">
                <a:latin typeface="Times New Roman" pitchFamily="18" charset="0"/>
                <a:cs typeface="Times New Roman" pitchFamily="18" charset="0"/>
              </a:rPr>
              <a:t>) o celach pilotażu?</a:t>
            </a:r>
          </a:p>
          <a:p>
            <a:pPr algn="just"/>
            <a:r>
              <a:rPr lang="pl-PL" sz="3000" dirty="0" smtClean="0">
                <a:latin typeface="Times New Roman" pitchFamily="18" charset="0"/>
                <a:cs typeface="Times New Roman" pitchFamily="18" charset="0"/>
              </a:rPr>
              <a:t>Czy ZSL MLW dokonał diagnozy lokalnej, opracował listę potencjalnych – kodowania pozycji wyjściowej?</a:t>
            </a:r>
          </a:p>
          <a:p>
            <a:pPr algn="just"/>
            <a:r>
              <a:rPr lang="pl-PL" sz="3000" dirty="0" smtClean="0">
                <a:latin typeface="Times New Roman" pitchFamily="18" charset="0"/>
                <a:cs typeface="Times New Roman" pitchFamily="18" charset="0"/>
              </a:rPr>
              <a:t>Czy ZSL MLW będzie opracowywał analizę ekonomiczną </a:t>
            </a:r>
            <a:br>
              <a:rPr lang="pl-PL" sz="3000" dirty="0" smtClean="0">
                <a:latin typeface="Times New Roman" pitchFamily="18" charset="0"/>
                <a:cs typeface="Times New Roman" pitchFamily="18" charset="0"/>
              </a:rPr>
            </a:br>
            <a:r>
              <a:rPr lang="pl-PL" sz="3000" dirty="0" smtClean="0">
                <a:latin typeface="Times New Roman" pitchFamily="18" charset="0"/>
                <a:cs typeface="Times New Roman" pitchFamily="18" charset="0"/>
              </a:rPr>
              <a:t>w zakresie tworzenia podmiotu zatrudnienia socjalnego, rozszerzenia jego działalności (np. centrum integracji społecznej)?,</a:t>
            </a:r>
          </a:p>
          <a:p>
            <a:pPr algn="just"/>
            <a:r>
              <a:rPr lang="pl-PL" sz="3000" dirty="0" smtClean="0">
                <a:latin typeface="Times New Roman" pitchFamily="18" charset="0"/>
                <a:cs typeface="Times New Roman" pitchFamily="18" charset="0"/>
              </a:rPr>
              <a:t>Czy ZSL MLW będzie dążył do przedłożenia propozycji Paktu na rzecz MLW?.</a:t>
            </a:r>
          </a:p>
          <a:p>
            <a:pPr algn="just"/>
            <a:endParaRPr lang="pl-PL" sz="3000" dirty="0" smtClean="0">
              <a:latin typeface="Times New Roman" pitchFamily="18" charset="0"/>
              <a:cs typeface="Times New Roman" pitchFamily="18" charset="0"/>
            </a:endParaRPr>
          </a:p>
          <a:p>
            <a:pPr algn="just"/>
            <a:endParaRPr lang="pl-PL" dirty="0" smtClean="0"/>
          </a:p>
          <a:p>
            <a:pPr algn="just">
              <a:buNone/>
            </a:pPr>
            <a:endParaRPr lang="pl-PL" dirty="0" smtClean="0">
              <a:latin typeface="Times New Roman" pitchFamily="18" charset="0"/>
              <a:cs typeface="Times New Roman" pitchFamily="18" charset="0"/>
            </a:endParaRP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857256"/>
          </a:xfrm>
          <a:solidFill>
            <a:srgbClr val="92D050"/>
          </a:solidFill>
        </p:spPr>
        <p:txBody>
          <a:bodyPr>
            <a:normAutofit/>
          </a:bodyPr>
          <a:lstStyle/>
          <a:p>
            <a:pPr algn="ctr"/>
            <a:r>
              <a:rPr lang="pl-PL" sz="3600" b="1" dirty="0" smtClean="0">
                <a:solidFill>
                  <a:schemeClr val="tx1"/>
                </a:solidFill>
              </a:rPr>
              <a:t>Zakończenie</a:t>
            </a:r>
            <a:endParaRPr lang="pl-PL" sz="3600" b="1" dirty="0">
              <a:solidFill>
                <a:schemeClr val="tx1"/>
              </a:solidFill>
            </a:endParaRPr>
          </a:p>
        </p:txBody>
      </p:sp>
      <p:sp>
        <p:nvSpPr>
          <p:cNvPr id="3" name="Symbol zastępczy zawartości 2"/>
          <p:cNvSpPr>
            <a:spLocks noGrp="1"/>
          </p:cNvSpPr>
          <p:nvPr>
            <p:ph sz="quarter" idx="1"/>
          </p:nvPr>
        </p:nvSpPr>
        <p:spPr>
          <a:xfrm>
            <a:off x="914400" y="1447800"/>
            <a:ext cx="7943880" cy="4572000"/>
          </a:xfrm>
        </p:spPr>
        <p:txBody>
          <a:bodyPr>
            <a:normAutofit/>
          </a:bodyPr>
          <a:lstStyle/>
          <a:p>
            <a:pPr algn="just"/>
            <a:endParaRPr lang="pl-PL" sz="3000" dirty="0" smtClean="0">
              <a:latin typeface="Times New Roman" pitchFamily="18" charset="0"/>
              <a:cs typeface="Times New Roman" pitchFamily="18" charset="0"/>
            </a:endParaRPr>
          </a:p>
          <a:p>
            <a:pPr algn="just"/>
            <a:endParaRPr lang="pl-PL" sz="3000" dirty="0" smtClean="0">
              <a:latin typeface="Times New Roman" pitchFamily="18" charset="0"/>
              <a:cs typeface="Times New Roman" pitchFamily="18" charset="0"/>
            </a:endParaRPr>
          </a:p>
          <a:p>
            <a:pPr algn="just"/>
            <a:r>
              <a:rPr lang="pl-PL" sz="3000" dirty="0" smtClean="0">
                <a:latin typeface="Times New Roman" pitchFamily="18" charset="0"/>
                <a:cs typeface="Times New Roman" pitchFamily="18" charset="0"/>
              </a:rPr>
              <a:t>Dziękuję za uwagę</a:t>
            </a:r>
          </a:p>
          <a:p>
            <a:pPr algn="just"/>
            <a:endParaRPr lang="pl-PL" sz="3000" dirty="0" smtClean="0">
              <a:latin typeface="Times New Roman" pitchFamily="18" charset="0"/>
              <a:cs typeface="Times New Roman" pitchFamily="18" charset="0"/>
            </a:endParaRPr>
          </a:p>
          <a:p>
            <a:pPr algn="just">
              <a:buNone/>
            </a:pPr>
            <a:r>
              <a:rPr lang="pl-PL" sz="3000" dirty="0" smtClean="0">
                <a:latin typeface="Times New Roman" pitchFamily="18" charset="0"/>
                <a:cs typeface="Times New Roman" pitchFamily="18" charset="0"/>
              </a:rPr>
              <a:t>                               Andrzej </a:t>
            </a:r>
            <a:r>
              <a:rPr lang="pl-PL" sz="3000" dirty="0" err="1" smtClean="0">
                <a:latin typeface="Times New Roman" pitchFamily="18" charset="0"/>
                <a:cs typeface="Times New Roman" pitchFamily="18" charset="0"/>
              </a:rPr>
              <a:t>Trzeciecki</a:t>
            </a:r>
            <a:endParaRPr lang="pl-PL" sz="3000" dirty="0" smtClean="0">
              <a:latin typeface="Times New Roman" pitchFamily="18" charset="0"/>
              <a:cs typeface="Times New Roman" pitchFamily="18" charset="0"/>
            </a:endParaRPr>
          </a:p>
          <a:p>
            <a:pPr algn="just"/>
            <a:endParaRPr lang="pl-PL" dirty="0" smtClean="0"/>
          </a:p>
          <a:p>
            <a:pPr algn="just">
              <a:buNone/>
            </a:pPr>
            <a:endParaRPr lang="pl-PL" dirty="0" smtClean="0">
              <a:latin typeface="Times New Roman" pitchFamily="18" charset="0"/>
              <a:cs typeface="Times New Roman" pitchFamily="18" charset="0"/>
            </a:endParaRP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92D050"/>
          </a:solidFill>
        </p:spPr>
        <p:txBody>
          <a:bodyPr>
            <a:normAutofit fontScale="90000"/>
          </a:bodyPr>
          <a:lstStyle/>
          <a:p>
            <a:pPr algn="ctr"/>
            <a:r>
              <a:rPr lang="pl-PL" b="1" dirty="0" smtClean="0">
                <a:solidFill>
                  <a:schemeClr val="tx1"/>
                </a:solidFill>
              </a:rPr>
              <a:t>Dziesięć wskazówek </a:t>
            </a:r>
            <a:br>
              <a:rPr lang="pl-PL" b="1" dirty="0" smtClean="0">
                <a:solidFill>
                  <a:schemeClr val="tx1"/>
                </a:solidFill>
              </a:rPr>
            </a:br>
            <a:r>
              <a:rPr lang="pl-PL" b="1" dirty="0" smtClean="0">
                <a:solidFill>
                  <a:schemeClr val="tx1"/>
                </a:solidFill>
              </a:rPr>
              <a:t>tworzenia partnerstwa</a:t>
            </a:r>
            <a:endParaRPr lang="pl-PL" dirty="0"/>
          </a:p>
        </p:txBody>
      </p:sp>
      <p:sp>
        <p:nvSpPr>
          <p:cNvPr id="3" name="Symbol zastępczy zawartości 2"/>
          <p:cNvSpPr>
            <a:spLocks noGrp="1"/>
          </p:cNvSpPr>
          <p:nvPr>
            <p:ph sz="quarter" idx="1"/>
          </p:nvPr>
        </p:nvSpPr>
        <p:spPr/>
        <p:txBody>
          <a:bodyPr>
            <a:normAutofit/>
          </a:bodyPr>
          <a:lstStyle/>
          <a:p>
            <a:pPr algn="just"/>
            <a:r>
              <a:rPr lang="pl-PL" sz="1800" b="1" dirty="0" smtClean="0"/>
              <a:t>WSKAZÓWKA 1:  </a:t>
            </a:r>
            <a:r>
              <a:rPr lang="pl-PL" sz="1800" b="1" i="1" dirty="0" smtClean="0"/>
              <a:t>JAK ROZPOCZĄĆ i KOGO ZAINSPIROWAĆ IDEĄ PARTNERSTWA ?</a:t>
            </a:r>
            <a:endParaRPr lang="pl-PL" sz="1800" dirty="0" smtClean="0"/>
          </a:p>
          <a:p>
            <a:pPr algn="just"/>
            <a:r>
              <a:rPr lang="pl-PL" sz="1800" b="1" dirty="0" smtClean="0"/>
              <a:t>WSKAZÓWKA 2: </a:t>
            </a:r>
            <a:r>
              <a:rPr lang="pl-PL" sz="1800" b="1" i="1" dirty="0" smtClean="0"/>
              <a:t>WSPÓLNE OKREŚLENIE CELÓW PARTNERSTWA LOKALNEGO</a:t>
            </a:r>
            <a:endParaRPr lang="pl-PL" sz="1800" dirty="0" smtClean="0"/>
          </a:p>
          <a:p>
            <a:pPr algn="just"/>
            <a:r>
              <a:rPr lang="pl-PL" sz="1800" b="1" dirty="0" smtClean="0"/>
              <a:t>WSKAZÓWKA 3:  </a:t>
            </a:r>
            <a:r>
              <a:rPr lang="pl-PL" sz="1800" b="1" i="1" dirty="0" smtClean="0"/>
              <a:t>DIAGNOZA PROBLEMÓW LOKALNYCH – WSPÓLNY INTERES</a:t>
            </a:r>
            <a:endParaRPr lang="pl-PL" sz="1800" dirty="0" smtClean="0"/>
          </a:p>
          <a:p>
            <a:r>
              <a:rPr lang="pl-PL" sz="1800" b="1" dirty="0" smtClean="0"/>
              <a:t>WSKAZÓWKA 4:  </a:t>
            </a:r>
            <a:r>
              <a:rPr lang="pl-PL" sz="1800" b="1" i="1" dirty="0" smtClean="0"/>
              <a:t>BEZ DIAGNOZY NIE MA PARTNERSTWA LOKALNEGO</a:t>
            </a:r>
          </a:p>
          <a:p>
            <a:r>
              <a:rPr lang="pl-PL" sz="1800" b="1" dirty="0" smtClean="0"/>
              <a:t>WSKAZÓWKA 5:  </a:t>
            </a:r>
            <a:r>
              <a:rPr lang="pl-PL" sz="1800" b="1" i="1" dirty="0" smtClean="0"/>
              <a:t>POSZUKIWANIE PARTNERÓW</a:t>
            </a:r>
          </a:p>
          <a:p>
            <a:r>
              <a:rPr lang="pl-PL" sz="1800" b="1" dirty="0" smtClean="0"/>
              <a:t>WSKAZÓWKA 6: </a:t>
            </a:r>
            <a:r>
              <a:rPr lang="pl-PL" sz="1800" b="1" i="1" dirty="0" smtClean="0"/>
              <a:t>WIZJA, MISJA I CELE</a:t>
            </a:r>
          </a:p>
          <a:p>
            <a:r>
              <a:rPr lang="pl-PL" sz="1800" b="1" dirty="0" smtClean="0"/>
              <a:t>WSKAZÓWKA 7: </a:t>
            </a:r>
            <a:r>
              <a:rPr lang="pl-PL" sz="1800" b="1" i="1" dirty="0" smtClean="0"/>
              <a:t>WYBÓR FORMY DZIAŁANIA  PARTNERSTWA</a:t>
            </a:r>
          </a:p>
          <a:p>
            <a:r>
              <a:rPr lang="pl-PL" sz="1800" b="1" dirty="0" smtClean="0"/>
              <a:t>WSKAZÓWKA 8: </a:t>
            </a:r>
            <a:r>
              <a:rPr lang="pl-PL" sz="1800" b="1" i="1" dirty="0" smtClean="0"/>
              <a:t>WYBÓR FORMY PRACY PARTNERÓW</a:t>
            </a:r>
          </a:p>
          <a:p>
            <a:r>
              <a:rPr lang="pl-PL" sz="1800" b="1" dirty="0" smtClean="0"/>
              <a:t>WSKAZÓWKA 9: </a:t>
            </a:r>
            <a:r>
              <a:rPr lang="pl-PL" sz="1800" b="1" i="1" dirty="0" smtClean="0"/>
              <a:t>OPRACOWANIE PLANU DZIAŁANIA</a:t>
            </a:r>
          </a:p>
          <a:p>
            <a:r>
              <a:rPr lang="pl-PL" sz="1800" b="1" dirty="0" smtClean="0"/>
              <a:t>WSKAZÓWKA 10: </a:t>
            </a:r>
            <a:r>
              <a:rPr lang="pl-PL" sz="1800" b="1" i="1" dirty="0" smtClean="0"/>
              <a:t>EWALUCAJ I MONITORING W PARTNERSTWIE</a:t>
            </a:r>
            <a:endParaRPr lang="pl-PL" sz="1800" dirty="0" smtClean="0"/>
          </a:p>
          <a:p>
            <a:endParaRPr lang="pl-PL" sz="1800" dirty="0" smtClean="0"/>
          </a:p>
          <a:p>
            <a:endParaRPr lang="pl-PL" sz="1800" dirty="0" smtClean="0"/>
          </a:p>
          <a:p>
            <a:endParaRPr lang="pl-PL" sz="1800" dirty="0" smtClean="0"/>
          </a:p>
          <a:p>
            <a:endParaRPr lang="pl-PL" sz="1800" dirty="0" smtClean="0"/>
          </a:p>
          <a:p>
            <a:endParaRPr lang="pl-PL" sz="1800" dirty="0" smtClean="0"/>
          </a:p>
          <a:p>
            <a:endParaRPr lang="pl-PL" sz="1800" dirty="0" smtClean="0"/>
          </a:p>
          <a:p>
            <a:endParaRPr lang="pl-PL" dirty="0" smtClean="0"/>
          </a:p>
          <a:p>
            <a:endParaRPr lang="pl-PL" dirty="0"/>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92D050"/>
          </a:solidFill>
        </p:spPr>
        <p:txBody>
          <a:bodyPr>
            <a:normAutofit/>
          </a:bodyPr>
          <a:lstStyle/>
          <a:p>
            <a:pPr algn="ctr"/>
            <a:r>
              <a:rPr lang="pl-PL" sz="2800" b="1" dirty="0" smtClean="0">
                <a:solidFill>
                  <a:schemeClr val="tx1"/>
                </a:solidFill>
              </a:rPr>
              <a:t>WSKAZÓWKA 1:  </a:t>
            </a:r>
            <a:r>
              <a:rPr lang="pl-PL" sz="2800" b="1" i="1" dirty="0" smtClean="0">
                <a:solidFill>
                  <a:schemeClr val="tx1"/>
                </a:solidFill>
              </a:rPr>
              <a:t>JAK ROZPOCZĄĆ i KOGO ZAINSPIROWAĆ IDEĄ PARTNERSTWA</a:t>
            </a:r>
            <a:endParaRPr lang="pl-PL" sz="2800" dirty="0">
              <a:solidFill>
                <a:schemeClr val="tx1"/>
              </a:solidFill>
            </a:endParaRPr>
          </a:p>
        </p:txBody>
      </p:sp>
      <p:sp>
        <p:nvSpPr>
          <p:cNvPr id="3" name="Symbol zastępczy zawartości 2"/>
          <p:cNvSpPr>
            <a:spLocks noGrp="1"/>
          </p:cNvSpPr>
          <p:nvPr>
            <p:ph sz="quarter" idx="1"/>
          </p:nvPr>
        </p:nvSpPr>
        <p:spPr/>
        <p:txBody>
          <a:bodyPr>
            <a:normAutofit lnSpcReduction="10000"/>
          </a:bodyPr>
          <a:lstStyle/>
          <a:p>
            <a:endParaRPr lang="pl-PL" sz="1800" dirty="0" smtClean="0"/>
          </a:p>
          <a:p>
            <a:pPr algn="just"/>
            <a:r>
              <a:rPr lang="pl-PL" sz="1800" b="1" dirty="0" smtClean="0">
                <a:latin typeface="Times New Roman" pitchFamily="18" charset="0"/>
                <a:cs typeface="Times New Roman" pitchFamily="18" charset="0"/>
              </a:rPr>
              <a:t>Partnerstwo Lokalne to nie to samo co współpraca. </a:t>
            </a:r>
            <a:r>
              <a:rPr lang="pl-PL" sz="1800" dirty="0" smtClean="0">
                <a:latin typeface="Times New Roman" pitchFamily="18" charset="0"/>
                <a:cs typeface="Times New Roman" pitchFamily="18" charset="0"/>
              </a:rPr>
              <a:t>Współpraca ma charakter krótkotrwały  i wiąże się z uzyskaniem określonego celu</a:t>
            </a:r>
          </a:p>
          <a:p>
            <a:pPr algn="just"/>
            <a:r>
              <a:rPr lang="pl-PL" sz="1800" b="1" dirty="0" smtClean="0">
                <a:latin typeface="Times New Roman" pitchFamily="18" charset="0"/>
                <a:cs typeface="Times New Roman" pitchFamily="18" charset="0"/>
              </a:rPr>
              <a:t>Specyficzną cechą odróżniającą partnerstwo od współpracy jest długotrwałość działań tego pierwszego pojęcia. Partnerstwo (w zależności od formy) jest oparte na porozumieniu między partnerami, które może mieć charakter formalno-prawnych lub uznaniowy. </a:t>
            </a:r>
            <a:r>
              <a:rPr lang="pl-PL" sz="1800" dirty="0" smtClean="0">
                <a:latin typeface="Times New Roman" pitchFamily="18" charset="0"/>
                <a:cs typeface="Times New Roman" pitchFamily="18" charset="0"/>
              </a:rPr>
              <a:t>Zainicjowanie partnerstwa lokalnego oraz budowanie jest procesem długotrwałym, czasochłonnym i wymagającym cierpliwości i konsekwencji. </a:t>
            </a:r>
          </a:p>
          <a:p>
            <a:pPr algn="just"/>
            <a:r>
              <a:rPr lang="pl-PL" sz="1800" dirty="0" smtClean="0">
                <a:latin typeface="Times New Roman" pitchFamily="18" charset="0"/>
                <a:cs typeface="Times New Roman" pitchFamily="18" charset="0"/>
              </a:rPr>
              <a:t>Modelowe rozwiązanie dla partnerstwa lokalnego to pozyskanie podmiotów reprezentujących trzy podstawowe sektory – </a:t>
            </a:r>
            <a:r>
              <a:rPr lang="pl-PL" sz="1800" b="1" dirty="0" smtClean="0">
                <a:latin typeface="Times New Roman" pitchFamily="18" charset="0"/>
                <a:cs typeface="Times New Roman" pitchFamily="18" charset="0"/>
              </a:rPr>
              <a:t>samorządowy, pozarządowy </a:t>
            </a:r>
            <a:br>
              <a:rPr lang="pl-PL" sz="1800" b="1" dirty="0" smtClean="0">
                <a:latin typeface="Times New Roman" pitchFamily="18" charset="0"/>
                <a:cs typeface="Times New Roman" pitchFamily="18" charset="0"/>
              </a:rPr>
            </a:br>
            <a:r>
              <a:rPr lang="pl-PL" sz="1800" b="1" dirty="0" smtClean="0">
                <a:latin typeface="Times New Roman" pitchFamily="18" charset="0"/>
                <a:cs typeface="Times New Roman" pitchFamily="18" charset="0"/>
              </a:rPr>
              <a:t>i biznesowy. </a:t>
            </a:r>
          </a:p>
          <a:p>
            <a:endParaRPr lang="pl-PL" sz="1800" dirty="0" smtClean="0">
              <a:latin typeface="Times New Roman" pitchFamily="18" charset="0"/>
              <a:cs typeface="Times New Roman" pitchFamily="18" charset="0"/>
            </a:endParaRPr>
          </a:p>
          <a:p>
            <a:pPr algn="just"/>
            <a:r>
              <a:rPr lang="pl-PL" sz="1800" b="1" i="1" dirty="0" smtClean="0">
                <a:solidFill>
                  <a:srgbClr val="006600"/>
                </a:solidFill>
                <a:latin typeface="Times New Roman" pitchFamily="18" charset="0"/>
                <a:cs typeface="Times New Roman" pitchFamily="18" charset="0"/>
              </a:rPr>
              <a:t>Partnerstwo lokalne jest nową formą zarządzania rozwojem środowiska lokalnego oraz przeciwdziałania problemom społecznym</a:t>
            </a:r>
            <a:endParaRPr lang="pl-PL" sz="1800" dirty="0" smtClean="0">
              <a:solidFill>
                <a:srgbClr val="006600"/>
              </a:solidFill>
              <a:latin typeface="Times New Roman" pitchFamily="18" charset="0"/>
              <a:cs typeface="Times New Roman" pitchFamily="18" charset="0"/>
            </a:endParaRPr>
          </a:p>
          <a:p>
            <a:endParaRPr lang="pl-PL" sz="1800" dirty="0" smtClean="0"/>
          </a:p>
          <a:p>
            <a:endParaRPr lang="pl-PL" sz="1800" dirty="0" smtClean="0"/>
          </a:p>
          <a:p>
            <a:endParaRPr lang="pl-PL" sz="1800" dirty="0" smtClean="0"/>
          </a:p>
          <a:p>
            <a:endParaRPr lang="pl-PL" dirty="0" smtClean="0"/>
          </a:p>
          <a:p>
            <a:endParaRPr lang="pl-PL" dirty="0"/>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fontScale="90000"/>
          </a:bodyPr>
          <a:lstStyle/>
          <a:p>
            <a:pPr algn="ctr"/>
            <a:r>
              <a:rPr lang="pl-PL" sz="2800" b="1" dirty="0" smtClean="0">
                <a:solidFill>
                  <a:schemeClr val="tx1"/>
                </a:solidFill>
              </a:rPr>
              <a:t/>
            </a:r>
            <a:br>
              <a:rPr lang="pl-PL" sz="2800" b="1" dirty="0" smtClean="0">
                <a:solidFill>
                  <a:schemeClr val="tx1"/>
                </a:solidFill>
              </a:rPr>
            </a:br>
            <a:r>
              <a:rPr lang="pl-PL" sz="2800" b="1" dirty="0" smtClean="0">
                <a:solidFill>
                  <a:schemeClr val="tx1"/>
                </a:solidFill>
              </a:rPr>
              <a:t/>
            </a:r>
            <a:br>
              <a:rPr lang="pl-PL" sz="2800" b="1" dirty="0" smtClean="0">
                <a:solidFill>
                  <a:schemeClr val="tx1"/>
                </a:solidFill>
              </a:rPr>
            </a:br>
            <a:r>
              <a:rPr lang="pl-PL" sz="2800" b="1" dirty="0" smtClean="0">
                <a:solidFill>
                  <a:schemeClr val="tx1"/>
                </a:solidFill>
              </a:rPr>
              <a:t/>
            </a:r>
            <a:br>
              <a:rPr lang="pl-PL" sz="2800" b="1" dirty="0" smtClean="0">
                <a:solidFill>
                  <a:schemeClr val="tx1"/>
                </a:solidFill>
              </a:rPr>
            </a:br>
            <a:r>
              <a:rPr lang="pl-PL" sz="2800" b="1" dirty="0" smtClean="0">
                <a:solidFill>
                  <a:schemeClr val="tx1"/>
                </a:solidFill>
              </a:rPr>
              <a:t>WSKAZÓWKA 2: </a:t>
            </a:r>
            <a:r>
              <a:rPr lang="pl-PL" sz="2800" b="1" i="1" dirty="0" smtClean="0">
                <a:solidFill>
                  <a:schemeClr val="tx1"/>
                </a:solidFill>
              </a:rPr>
              <a:t>WSPÓLNE OKREŚLENIE CELÓW PARTNERSTWA LOKALNEGO</a:t>
            </a:r>
            <a:endParaRPr lang="pl-PL" sz="2800" dirty="0">
              <a:solidFill>
                <a:schemeClr val="tx1"/>
              </a:solidFill>
            </a:endParaRPr>
          </a:p>
        </p:txBody>
      </p:sp>
      <p:sp>
        <p:nvSpPr>
          <p:cNvPr id="3" name="Symbol zastępczy zawartości 2"/>
          <p:cNvSpPr>
            <a:spLocks noGrp="1"/>
          </p:cNvSpPr>
          <p:nvPr>
            <p:ph sz="quarter" idx="1"/>
          </p:nvPr>
        </p:nvSpPr>
        <p:spPr/>
        <p:txBody>
          <a:bodyPr>
            <a:normAutofit fontScale="92500" lnSpcReduction="20000"/>
          </a:bodyPr>
          <a:lstStyle/>
          <a:p>
            <a:endParaRPr lang="pl-PL" sz="1800" dirty="0" smtClean="0"/>
          </a:p>
          <a:p>
            <a:pPr algn="just"/>
            <a:r>
              <a:rPr lang="pl-PL" sz="2100" b="1" dirty="0" smtClean="0">
                <a:latin typeface="Times New Roman" pitchFamily="18" charset="0"/>
                <a:cs typeface="Times New Roman" pitchFamily="18" charset="0"/>
              </a:rPr>
              <a:t>Partnerstwo określa jakie cele będą priorytetowe</a:t>
            </a:r>
            <a:r>
              <a:rPr lang="pl-PL" sz="2100" dirty="0" smtClean="0">
                <a:latin typeface="Times New Roman" pitchFamily="18" charset="0"/>
                <a:cs typeface="Times New Roman" pitchFamily="18" charset="0"/>
              </a:rPr>
              <a:t> </a:t>
            </a:r>
            <a:r>
              <a:rPr lang="pl-PL" sz="2100" b="1" dirty="0" smtClean="0">
                <a:latin typeface="Times New Roman" pitchFamily="18" charset="0"/>
                <a:cs typeface="Times New Roman" pitchFamily="18" charset="0"/>
              </a:rPr>
              <a:t>i jakie metody wybierze do ich realizacji</a:t>
            </a:r>
            <a:r>
              <a:rPr lang="pl-PL" sz="2100" dirty="0" smtClean="0">
                <a:latin typeface="Times New Roman" pitchFamily="18" charset="0"/>
                <a:cs typeface="Times New Roman" pitchFamily="18" charset="0"/>
              </a:rPr>
              <a:t>. </a:t>
            </a:r>
            <a:r>
              <a:rPr lang="pl-PL" sz="2100" dirty="0" err="1" smtClean="0">
                <a:latin typeface="Times New Roman" pitchFamily="18" charset="0"/>
                <a:cs typeface="Times New Roman" pitchFamily="18" charset="0"/>
              </a:rPr>
              <a:t>Interesariusze</a:t>
            </a:r>
            <a:r>
              <a:rPr lang="pl-PL" sz="2100" dirty="0" smtClean="0">
                <a:latin typeface="Times New Roman" pitchFamily="18" charset="0"/>
                <a:cs typeface="Times New Roman" pitchFamily="18" charset="0"/>
              </a:rPr>
              <a:t>, szczególnie w grupie „Zwolenników” mają wpływ na pierwsze określenie celów.</a:t>
            </a:r>
          </a:p>
          <a:p>
            <a:pPr algn="just"/>
            <a:r>
              <a:rPr lang="pl-PL" sz="2100" b="1" dirty="0" smtClean="0">
                <a:latin typeface="Times New Roman" pitchFamily="18" charset="0"/>
                <a:cs typeface="Times New Roman" pitchFamily="18" charset="0"/>
              </a:rPr>
              <a:t>Środki finansowe są w procesie inicjowania partnerstwa drugorzędną sprawą.</a:t>
            </a:r>
            <a:r>
              <a:rPr lang="pl-PL" sz="2100" dirty="0" smtClean="0">
                <a:latin typeface="Times New Roman" pitchFamily="18" charset="0"/>
                <a:cs typeface="Times New Roman" pitchFamily="18" charset="0"/>
              </a:rPr>
              <a:t> Wykorzystanie potencjału </a:t>
            </a:r>
            <a:r>
              <a:rPr lang="pl-PL" sz="2100" dirty="0" err="1" smtClean="0">
                <a:latin typeface="Times New Roman" pitchFamily="18" charset="0"/>
                <a:cs typeface="Times New Roman" pitchFamily="18" charset="0"/>
              </a:rPr>
              <a:t>Interesariuszy</a:t>
            </a:r>
            <a:r>
              <a:rPr lang="pl-PL" sz="2100" dirty="0" smtClean="0">
                <a:latin typeface="Times New Roman" pitchFamily="18" charset="0"/>
                <a:cs typeface="Times New Roman" pitchFamily="18" charset="0"/>
              </a:rPr>
              <a:t>, szczególnie wiedzy i doświadczeń zasobów kadrowych może być ścieżką do poszukiwań tych środków. Każde partnerstwo musi samo poszukiwać możliwości pozyskania funduszy. Partnerstwo, które uzależnia swoją pracę wyłącznie od pozyskanych środków może nie przetrwać w sytuacji ich braku. </a:t>
            </a:r>
          </a:p>
          <a:p>
            <a:pPr algn="just"/>
            <a:r>
              <a:rPr lang="pl-PL" sz="2100" dirty="0" smtClean="0">
                <a:latin typeface="Times New Roman" pitchFamily="18" charset="0"/>
                <a:cs typeface="Times New Roman" pitchFamily="18" charset="0"/>
              </a:rPr>
              <a:t>Partnerstwo musi dążyć do zbudowania </a:t>
            </a:r>
            <a:r>
              <a:rPr lang="pl-PL" sz="2100" b="1" dirty="0" smtClean="0">
                <a:latin typeface="Times New Roman" pitchFamily="18" charset="0"/>
                <a:cs typeface="Times New Roman" pitchFamily="18" charset="0"/>
              </a:rPr>
              <a:t>własnej stabilnej struktury</a:t>
            </a:r>
            <a:r>
              <a:rPr lang="pl-PL" sz="2100" dirty="0" smtClean="0">
                <a:latin typeface="Times New Roman" pitchFamily="18" charset="0"/>
                <a:cs typeface="Times New Roman" pitchFamily="18" charset="0"/>
              </a:rPr>
              <a:t>. </a:t>
            </a:r>
          </a:p>
          <a:p>
            <a:pPr algn="just"/>
            <a:r>
              <a:rPr lang="pl-PL" sz="2100" dirty="0" smtClean="0">
                <a:latin typeface="Times New Roman" pitchFamily="18" charset="0"/>
                <a:cs typeface="Times New Roman" pitchFamily="18" charset="0"/>
              </a:rPr>
              <a:t>Partnerstwo samo określa system </a:t>
            </a:r>
            <a:r>
              <a:rPr lang="pl-PL" sz="2100" b="1" dirty="0" smtClean="0">
                <a:latin typeface="Times New Roman" pitchFamily="18" charset="0"/>
                <a:cs typeface="Times New Roman" pitchFamily="18" charset="0"/>
              </a:rPr>
              <a:t>porozumiewania się. To bardzo ważny cel, szczególnie w sytuacjach kontrowersyjnych czy konfliktowych</a:t>
            </a:r>
            <a:r>
              <a:rPr lang="pl-PL" sz="2100" dirty="0" smtClean="0">
                <a:latin typeface="Times New Roman" pitchFamily="18" charset="0"/>
                <a:cs typeface="Times New Roman" pitchFamily="18" charset="0"/>
              </a:rPr>
              <a:t>. </a:t>
            </a:r>
          </a:p>
          <a:p>
            <a:pPr>
              <a:buNone/>
            </a:pPr>
            <a:endParaRPr lang="pl-PL" sz="2100" dirty="0" smtClean="0">
              <a:latin typeface="Times New Roman" pitchFamily="18" charset="0"/>
              <a:cs typeface="Times New Roman" pitchFamily="18" charset="0"/>
            </a:endParaRPr>
          </a:p>
          <a:p>
            <a:pPr algn="just">
              <a:buNone/>
            </a:pPr>
            <a:r>
              <a:rPr lang="pl-PL" sz="2100" dirty="0" smtClean="0">
                <a:latin typeface="Times New Roman" pitchFamily="18" charset="0"/>
                <a:cs typeface="Times New Roman" pitchFamily="18" charset="0"/>
              </a:rPr>
              <a:t>    </a:t>
            </a:r>
            <a:r>
              <a:rPr lang="pl-PL" sz="2100" b="1" i="1" dirty="0" smtClean="0">
                <a:solidFill>
                  <a:srgbClr val="006600"/>
                </a:solidFill>
                <a:latin typeface="Times New Roman" pitchFamily="18" charset="0"/>
                <a:cs typeface="Times New Roman" pitchFamily="18" charset="0"/>
              </a:rPr>
              <a:t>Stopniowe osiąganie coraz większego wzajemnego zrozumienia </a:t>
            </a:r>
            <a:br>
              <a:rPr lang="pl-PL" sz="2100" b="1" i="1" dirty="0" smtClean="0">
                <a:solidFill>
                  <a:srgbClr val="006600"/>
                </a:solidFill>
                <a:latin typeface="Times New Roman" pitchFamily="18" charset="0"/>
                <a:cs typeface="Times New Roman" pitchFamily="18" charset="0"/>
              </a:rPr>
            </a:br>
            <a:r>
              <a:rPr lang="pl-PL" sz="2100" b="1" i="1" dirty="0" smtClean="0">
                <a:solidFill>
                  <a:srgbClr val="006600"/>
                </a:solidFill>
                <a:latin typeface="Times New Roman" pitchFamily="18" charset="0"/>
                <a:cs typeface="Times New Roman" pitchFamily="18" charset="0"/>
              </a:rPr>
              <a:t>i zaufania, uczenia się podejmowania decyzji na podstawie konsensusu.</a:t>
            </a:r>
          </a:p>
          <a:p>
            <a:endParaRPr lang="pl-PL" sz="1800" dirty="0" smtClean="0"/>
          </a:p>
          <a:p>
            <a:endParaRPr lang="pl-PL" sz="1800" dirty="0" smtClean="0"/>
          </a:p>
          <a:p>
            <a:endParaRPr lang="pl-PL" sz="1800" dirty="0" smtClean="0"/>
          </a:p>
          <a:p>
            <a:endParaRPr lang="pl-PL" dirty="0" smtClean="0"/>
          </a:p>
          <a:p>
            <a:endParaRPr lang="pl-PL" dirty="0"/>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fontScale="90000"/>
          </a:bodyPr>
          <a:lstStyle/>
          <a:p>
            <a:pPr algn="ctr"/>
            <a:r>
              <a:rPr lang="pl-PL" sz="2800" b="1" dirty="0" smtClean="0">
                <a:solidFill>
                  <a:schemeClr val="tx1"/>
                </a:solidFill>
              </a:rPr>
              <a:t/>
            </a:r>
            <a:br>
              <a:rPr lang="pl-PL" sz="2800" b="1" dirty="0" smtClean="0">
                <a:solidFill>
                  <a:schemeClr val="tx1"/>
                </a:solidFill>
              </a:rPr>
            </a:br>
            <a:r>
              <a:rPr lang="pl-PL" sz="2800" b="1" dirty="0" smtClean="0">
                <a:solidFill>
                  <a:schemeClr val="tx1"/>
                </a:solidFill>
              </a:rPr>
              <a:t/>
            </a:r>
            <a:br>
              <a:rPr lang="pl-PL" sz="2800" b="1" dirty="0" smtClean="0">
                <a:solidFill>
                  <a:schemeClr val="tx1"/>
                </a:solidFill>
              </a:rPr>
            </a:br>
            <a:r>
              <a:rPr lang="pl-PL" sz="2800" b="1" dirty="0" smtClean="0">
                <a:solidFill>
                  <a:schemeClr val="tx1"/>
                </a:solidFill>
              </a:rPr>
              <a:t/>
            </a:r>
            <a:br>
              <a:rPr lang="pl-PL" sz="2800" b="1" dirty="0" smtClean="0">
                <a:solidFill>
                  <a:schemeClr val="tx1"/>
                </a:solidFill>
              </a:rPr>
            </a:br>
            <a:r>
              <a:rPr lang="pl-PL" sz="2800" b="1" dirty="0" smtClean="0">
                <a:solidFill>
                  <a:schemeClr val="tx1"/>
                </a:solidFill>
              </a:rPr>
              <a:t>WSKAZÓWKA 3:</a:t>
            </a:r>
            <a:r>
              <a:rPr lang="pl-PL" sz="2800" b="1" i="1" dirty="0" smtClean="0"/>
              <a:t> </a:t>
            </a:r>
            <a:r>
              <a:rPr lang="pl-PL" sz="2800" b="1" i="1" dirty="0" smtClean="0">
                <a:solidFill>
                  <a:schemeClr val="tx1"/>
                </a:solidFill>
              </a:rPr>
              <a:t>DIAGNOZA PROBLEMÓW LOKALNYCH – WSPÓLNY INTERES</a:t>
            </a:r>
            <a:endParaRPr lang="pl-PL" sz="2800" dirty="0">
              <a:solidFill>
                <a:schemeClr val="tx1"/>
              </a:solidFill>
            </a:endParaRPr>
          </a:p>
        </p:txBody>
      </p:sp>
      <p:sp>
        <p:nvSpPr>
          <p:cNvPr id="3" name="Symbol zastępczy zawartości 2"/>
          <p:cNvSpPr>
            <a:spLocks noGrp="1"/>
          </p:cNvSpPr>
          <p:nvPr>
            <p:ph sz="quarter" idx="1"/>
          </p:nvPr>
        </p:nvSpPr>
        <p:spPr/>
        <p:txBody>
          <a:bodyPr>
            <a:normAutofit lnSpcReduction="10000"/>
          </a:bodyPr>
          <a:lstStyle/>
          <a:p>
            <a:endParaRPr lang="pl-PL" sz="1800" dirty="0" smtClean="0"/>
          </a:p>
          <a:p>
            <a:pPr algn="just"/>
            <a:r>
              <a:rPr lang="pl-PL" sz="1900" dirty="0" smtClean="0">
                <a:latin typeface="Times New Roman" pitchFamily="18" charset="0"/>
                <a:cs typeface="Times New Roman" pitchFamily="18" charset="0"/>
              </a:rPr>
              <a:t>Każdy potencjalny </a:t>
            </a:r>
            <a:r>
              <a:rPr lang="pl-PL" sz="1900" dirty="0" err="1" smtClean="0">
                <a:latin typeface="Times New Roman" pitchFamily="18" charset="0"/>
                <a:cs typeface="Times New Roman" pitchFamily="18" charset="0"/>
              </a:rPr>
              <a:t>Interesariusz</a:t>
            </a:r>
            <a:r>
              <a:rPr lang="pl-PL" sz="1900" dirty="0" smtClean="0">
                <a:latin typeface="Times New Roman" pitchFamily="18" charset="0"/>
                <a:cs typeface="Times New Roman" pitchFamily="18" charset="0"/>
              </a:rPr>
              <a:t> patrzy na lokalny rozwój z innej perspektywy, z innych przewidywanych korzyści jakie może uzyskać w wyniku wspólnego działania.</a:t>
            </a:r>
          </a:p>
          <a:p>
            <a:pPr algn="just"/>
            <a:r>
              <a:rPr lang="pl-PL" sz="1900" dirty="0" smtClean="0">
                <a:latin typeface="Times New Roman" pitchFamily="18" charset="0"/>
                <a:cs typeface="Times New Roman" pitchFamily="18" charset="0"/>
              </a:rPr>
              <a:t>Każdy partner (</a:t>
            </a:r>
            <a:r>
              <a:rPr lang="pl-PL" sz="1900" dirty="0" err="1" smtClean="0">
                <a:latin typeface="Times New Roman" pitchFamily="18" charset="0"/>
                <a:cs typeface="Times New Roman" pitchFamily="18" charset="0"/>
              </a:rPr>
              <a:t>Interesariusz</a:t>
            </a:r>
            <a:r>
              <a:rPr lang="pl-PL" sz="1900" dirty="0" smtClean="0">
                <a:latin typeface="Times New Roman" pitchFamily="18" charset="0"/>
                <a:cs typeface="Times New Roman" pitchFamily="18" charset="0"/>
              </a:rPr>
              <a:t>) określa ważne z jego punktu widzenia problemy społeczne Gminy. Określanie wagi (priorytetu) dla każdego problemu pozwala zbliżać się w poglądach oraz  ustalić „wspólne punkty” lub „rozbieżności”. A więc </a:t>
            </a:r>
            <a:r>
              <a:rPr lang="pl-PL" sz="1900" b="1" dirty="0" smtClean="0">
                <a:latin typeface="Times New Roman" pitchFamily="18" charset="0"/>
                <a:cs typeface="Times New Roman" pitchFamily="18" charset="0"/>
              </a:rPr>
              <a:t>LISTA PROBLEMÓW SPOŁECZNYCH</a:t>
            </a:r>
            <a:r>
              <a:rPr lang="pl-PL" sz="1900" dirty="0" smtClean="0">
                <a:latin typeface="Times New Roman" pitchFamily="18" charset="0"/>
                <a:cs typeface="Times New Roman" pitchFamily="18" charset="0"/>
              </a:rPr>
              <a:t>.</a:t>
            </a:r>
          </a:p>
          <a:p>
            <a:pPr lvl="0" algn="just"/>
            <a:r>
              <a:rPr lang="pl-PL" sz="1900" dirty="0" smtClean="0">
                <a:latin typeface="Times New Roman" pitchFamily="18" charset="0"/>
                <a:cs typeface="Times New Roman" pitchFamily="18" charset="0"/>
              </a:rPr>
              <a:t>Diagnoza może być przeprowadzona siłami własnymi partnerów. Partnerstwo wybiera wówczas odpowiednią metodę, pomocną przy  przeprowadzeniu diagnozy.</a:t>
            </a:r>
          </a:p>
          <a:p>
            <a:pPr algn="just"/>
            <a:r>
              <a:rPr lang="pl-PL" sz="1900" dirty="0" smtClean="0">
                <a:latin typeface="Times New Roman" pitchFamily="18" charset="0"/>
                <a:cs typeface="Times New Roman" pitchFamily="18" charset="0"/>
              </a:rPr>
              <a:t>W przypadku partnerstwa formalnego, dysponującego środkami finansowymi, diagnoza może być zlecona ekspertom zewnętrznym, którzy konsultują z partnerstwem wybraną przez nich metodę opracowania diagnozy.</a:t>
            </a:r>
          </a:p>
          <a:p>
            <a:endParaRPr lang="pl-PL" dirty="0"/>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a:bodyPr>
          <a:lstStyle/>
          <a:p>
            <a:pPr algn="ctr"/>
            <a:r>
              <a:rPr lang="pl-PL" sz="2800" b="1" dirty="0" smtClean="0">
                <a:solidFill>
                  <a:schemeClr val="tx1"/>
                </a:solidFill>
              </a:rPr>
              <a:t>WSKAZÓWKA 4:  </a:t>
            </a:r>
            <a:r>
              <a:rPr lang="pl-PL" sz="2800" b="1" i="1" dirty="0" smtClean="0">
                <a:solidFill>
                  <a:schemeClr val="tx1"/>
                </a:solidFill>
              </a:rPr>
              <a:t>BEZ  DIAGNOZY  NIE  MA PARTNERSTWA  LOKALNEGO</a:t>
            </a:r>
            <a:endParaRPr lang="pl-PL" sz="2800" dirty="0">
              <a:solidFill>
                <a:schemeClr val="tx1"/>
              </a:solidFill>
            </a:endParaRPr>
          </a:p>
        </p:txBody>
      </p:sp>
      <p:sp>
        <p:nvSpPr>
          <p:cNvPr id="3" name="Symbol zastępczy zawartości 2"/>
          <p:cNvSpPr>
            <a:spLocks noGrp="1"/>
          </p:cNvSpPr>
          <p:nvPr>
            <p:ph sz="quarter" idx="1"/>
          </p:nvPr>
        </p:nvSpPr>
        <p:spPr/>
        <p:txBody>
          <a:bodyPr>
            <a:normAutofit fontScale="70000" lnSpcReduction="20000"/>
          </a:bodyPr>
          <a:lstStyle/>
          <a:p>
            <a:endParaRPr lang="pl-PL" sz="1800" dirty="0" smtClean="0"/>
          </a:p>
          <a:p>
            <a:pPr algn="just"/>
            <a:r>
              <a:rPr lang="pl-PL" sz="3300" b="1" dirty="0" smtClean="0">
                <a:latin typeface="Times New Roman" pitchFamily="18" charset="0"/>
                <a:cs typeface="Times New Roman" pitchFamily="18" charset="0"/>
              </a:rPr>
              <a:t>Sojusznicy - </a:t>
            </a:r>
            <a:r>
              <a:rPr lang="pl-PL" sz="3300" dirty="0" smtClean="0">
                <a:latin typeface="Times New Roman" pitchFamily="18" charset="0"/>
                <a:cs typeface="Times New Roman" pitchFamily="18" charset="0"/>
              </a:rPr>
              <a:t>kiedy są ustalone na zasadzie consensusu najważniejsze problemy lokalne, wówczas należy poszukiwać sojuszników dla ich rozwiązywania. Połączenie potencjałów organizacyjnych, kadrowych, technicznych </a:t>
            </a:r>
            <a:br>
              <a:rPr lang="pl-PL" sz="3300" dirty="0" smtClean="0">
                <a:latin typeface="Times New Roman" pitchFamily="18" charset="0"/>
                <a:cs typeface="Times New Roman" pitchFamily="18" charset="0"/>
              </a:rPr>
            </a:br>
            <a:r>
              <a:rPr lang="pl-PL" sz="3300" dirty="0" smtClean="0">
                <a:latin typeface="Times New Roman" pitchFamily="18" charset="0"/>
                <a:cs typeface="Times New Roman" pitchFamily="18" charset="0"/>
              </a:rPr>
              <a:t>i finansowych jest koniecznością dla rozwiązania problemów. </a:t>
            </a:r>
          </a:p>
          <a:p>
            <a:pPr algn="just"/>
            <a:r>
              <a:rPr lang="pl-PL" sz="3300" b="1" dirty="0" smtClean="0">
                <a:latin typeface="Times New Roman" pitchFamily="18" charset="0"/>
                <a:cs typeface="Times New Roman" pitchFamily="18" charset="0"/>
              </a:rPr>
              <a:t>Radni Gminy </a:t>
            </a:r>
            <a:r>
              <a:rPr lang="pl-PL" sz="3300" dirty="0" smtClean="0">
                <a:latin typeface="Times New Roman" pitchFamily="18" charset="0"/>
                <a:cs typeface="Times New Roman" pitchFamily="18" charset="0"/>
              </a:rPr>
              <a:t>– argumenty i analizy. Tzw. Kalkulator wydatków       szczególnie związanych z wypłacaniem zasiłków, świadczeń z pomocy społecznej na tle ewentualnych korzyści z tytułu podatków lokalnych, nowych miejsc pracy, kontaktów z innymi kontrahentami itp. </a:t>
            </a:r>
          </a:p>
          <a:p>
            <a:pPr algn="just"/>
            <a:r>
              <a:rPr lang="pl-PL" sz="3300" dirty="0" smtClean="0">
                <a:latin typeface="Times New Roman" pitchFamily="18" charset="0"/>
                <a:cs typeface="Times New Roman" pitchFamily="18" charset="0"/>
              </a:rPr>
              <a:t>Własny gminny program rozwiązywania problemów społecznych</a:t>
            </a:r>
          </a:p>
          <a:p>
            <a:r>
              <a:rPr lang="pl-PL" sz="3300" b="1" dirty="0" smtClean="0">
                <a:latin typeface="Times New Roman" pitchFamily="18" charset="0"/>
                <a:cs typeface="Times New Roman" pitchFamily="18" charset="0"/>
              </a:rPr>
              <a:t>Wizyty studyjne  </a:t>
            </a:r>
            <a:r>
              <a:rPr lang="pl-PL" sz="3300" dirty="0" smtClean="0">
                <a:latin typeface="Times New Roman" pitchFamily="18" charset="0"/>
                <a:cs typeface="Times New Roman" pitchFamily="18" charset="0"/>
              </a:rPr>
              <a:t>- miejsca dobrych praktyk. </a:t>
            </a:r>
            <a:endParaRPr lang="pl-PL" dirty="0"/>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a:bodyPr>
          <a:lstStyle/>
          <a:p>
            <a:pPr algn="ctr"/>
            <a:r>
              <a:rPr lang="pl-PL" sz="2800" b="1" dirty="0" smtClean="0">
                <a:solidFill>
                  <a:schemeClr val="tx1"/>
                </a:solidFill>
              </a:rPr>
              <a:t>WSKAZÓWKA 5:  </a:t>
            </a:r>
            <a:r>
              <a:rPr lang="pl-PL" sz="2800" b="1" i="1" dirty="0" smtClean="0">
                <a:solidFill>
                  <a:schemeClr val="tx1"/>
                </a:solidFill>
              </a:rPr>
              <a:t>POSZUKIWANIE PARTNERÓW</a:t>
            </a:r>
            <a:r>
              <a:rPr lang="pl-PL" sz="2800" b="1" i="1" dirty="0" smtClean="0"/>
              <a:t/>
            </a:r>
            <a:br>
              <a:rPr lang="pl-PL" sz="2800" b="1" i="1" dirty="0" smtClean="0"/>
            </a:br>
            <a:endParaRPr lang="pl-PL" sz="2800" dirty="0">
              <a:solidFill>
                <a:schemeClr val="tx1"/>
              </a:solidFill>
            </a:endParaRPr>
          </a:p>
        </p:txBody>
      </p:sp>
      <p:sp>
        <p:nvSpPr>
          <p:cNvPr id="3" name="Symbol zastępczy zawartości 2"/>
          <p:cNvSpPr>
            <a:spLocks noGrp="1"/>
          </p:cNvSpPr>
          <p:nvPr>
            <p:ph sz="quarter" idx="1"/>
          </p:nvPr>
        </p:nvSpPr>
        <p:spPr/>
        <p:txBody>
          <a:bodyPr>
            <a:normAutofit fontScale="85000" lnSpcReduction="10000"/>
          </a:bodyPr>
          <a:lstStyle/>
          <a:p>
            <a:endParaRPr lang="pl-PL" sz="1800" dirty="0" smtClean="0"/>
          </a:p>
          <a:p>
            <a:pPr algn="just"/>
            <a:r>
              <a:rPr lang="pl-PL" dirty="0" smtClean="0">
                <a:latin typeface="Times New Roman" pitchFamily="18" charset="0"/>
                <a:cs typeface="Times New Roman" pitchFamily="18" charset="0"/>
              </a:rPr>
              <a:t>Lider, który zdecydował się być inicjatorem partnerstwa musi wziąć na siebie ciężar promowania tej idei, gromadzenia coraz większej liczby sojuszników. A więc listy intencyjne – zaproszenia imienne, w treści których przedstawione są nie tylko cele, ale przede wszystkim zdiagnozowane problemy lokalne.</a:t>
            </a:r>
          </a:p>
          <a:p>
            <a:pPr algn="just"/>
            <a:r>
              <a:rPr lang="pl-PL" dirty="0" smtClean="0">
                <a:latin typeface="Times New Roman" pitchFamily="18" charset="0"/>
                <a:cs typeface="Times New Roman" pitchFamily="18" charset="0"/>
              </a:rPr>
              <a:t>Wskazanym jest aby na spotkanie zaprosi się reprezentantów „dobrych praktyk w kraju”.</a:t>
            </a:r>
          </a:p>
          <a:p>
            <a:pPr lvl="0" algn="just"/>
            <a:r>
              <a:rPr lang="pl-PL" dirty="0" smtClean="0">
                <a:latin typeface="Times New Roman" pitchFamily="18" charset="0"/>
                <a:cs typeface="Times New Roman" pitchFamily="18" charset="0"/>
              </a:rPr>
              <a:t>Poszukując partnerów należy rozważyć: jakie podmioty powinny uczestniczyć w partnerstwie, aby podjęty problem uzyskał możliwości rozwiązania, jakimi przesłankami kieruje się potencjalny partner w swojej podstawowej działalności, jakimi zasobami własnymi dysponuje.</a:t>
            </a:r>
          </a:p>
          <a:p>
            <a:pPr algn="just"/>
            <a:r>
              <a:rPr lang="pl-PL" dirty="0" smtClean="0">
                <a:latin typeface="Times New Roman" pitchFamily="18" charset="0"/>
                <a:cs typeface="Times New Roman" pitchFamily="18" charset="0"/>
              </a:rPr>
              <a:t>Partnerstwo jest otwarte na nowych członków.</a:t>
            </a:r>
          </a:p>
          <a:p>
            <a:pPr algn="just"/>
            <a:endParaRPr lang="pl-PL" dirty="0"/>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a:bodyPr>
          <a:lstStyle/>
          <a:p>
            <a:pPr algn="ctr"/>
            <a:r>
              <a:rPr lang="pl-PL" sz="2800" b="1" dirty="0" smtClean="0">
                <a:solidFill>
                  <a:schemeClr val="tx1"/>
                </a:solidFill>
              </a:rPr>
              <a:t>WSKAZÓWKA  6:  </a:t>
            </a:r>
            <a:r>
              <a:rPr lang="pl-PL" sz="2800" b="1" i="1" dirty="0" smtClean="0">
                <a:solidFill>
                  <a:schemeClr val="tx1"/>
                </a:solidFill>
              </a:rPr>
              <a:t>Wizja, misja, cele</a:t>
            </a:r>
            <a:r>
              <a:rPr lang="pl-PL" sz="2800" b="1" i="1" dirty="0" smtClean="0"/>
              <a:t/>
            </a:r>
            <a:br>
              <a:rPr lang="pl-PL" sz="2800" b="1" i="1" dirty="0" smtClean="0"/>
            </a:br>
            <a:endParaRPr lang="pl-PL" sz="2800" dirty="0">
              <a:solidFill>
                <a:schemeClr val="tx1"/>
              </a:solidFill>
            </a:endParaRPr>
          </a:p>
        </p:txBody>
      </p:sp>
      <p:sp>
        <p:nvSpPr>
          <p:cNvPr id="3" name="Symbol zastępczy zawartości 2"/>
          <p:cNvSpPr>
            <a:spLocks noGrp="1"/>
          </p:cNvSpPr>
          <p:nvPr>
            <p:ph sz="quarter" idx="1"/>
          </p:nvPr>
        </p:nvSpPr>
        <p:spPr/>
        <p:txBody>
          <a:bodyPr>
            <a:normAutofit fontScale="25000" lnSpcReduction="20000"/>
          </a:bodyPr>
          <a:lstStyle/>
          <a:p>
            <a:pPr algn="just"/>
            <a:endParaRPr lang="pl-PL" dirty="0" smtClean="0">
              <a:latin typeface="Times New Roman" pitchFamily="18" charset="0"/>
              <a:cs typeface="Times New Roman" pitchFamily="18" charset="0"/>
            </a:endParaRPr>
          </a:p>
          <a:p>
            <a:r>
              <a:rPr lang="pl-PL" sz="7200" b="1" dirty="0" smtClean="0">
                <a:latin typeface="Times New Roman" pitchFamily="18" charset="0"/>
                <a:cs typeface="Times New Roman" pitchFamily="18" charset="0"/>
              </a:rPr>
              <a:t>Wizja</a:t>
            </a:r>
            <a:r>
              <a:rPr lang="pl-PL" sz="7200" dirty="0" smtClean="0">
                <a:latin typeface="Times New Roman" pitchFamily="18" charset="0"/>
                <a:cs typeface="Times New Roman" pitchFamily="18" charset="0"/>
              </a:rPr>
              <a:t> jest relatywnie najłatwiejsza do sformułowania, zakłada bowiem szeroką formułę ogólności. Wizją jest pożądany przez partnerów stan społeczności lokalnej, pozytywnie zmieniony w efekcie działania partnerstwa. </a:t>
            </a:r>
          </a:p>
          <a:p>
            <a:pPr>
              <a:buNone/>
            </a:pPr>
            <a:endParaRPr lang="pl-PL" sz="7200" dirty="0" smtClean="0">
              <a:latin typeface="Times New Roman" pitchFamily="18" charset="0"/>
              <a:cs typeface="Times New Roman" pitchFamily="18" charset="0"/>
            </a:endParaRPr>
          </a:p>
          <a:p>
            <a:pPr algn="just"/>
            <a:r>
              <a:rPr lang="pl-PL" sz="7200" b="1" dirty="0" smtClean="0">
                <a:latin typeface="Times New Roman" pitchFamily="18" charset="0"/>
                <a:cs typeface="Times New Roman" pitchFamily="18" charset="0"/>
              </a:rPr>
              <a:t>Misja</a:t>
            </a:r>
            <a:r>
              <a:rPr lang="pl-PL" sz="7200" dirty="0" smtClean="0">
                <a:latin typeface="Times New Roman" pitchFamily="18" charset="0"/>
                <a:cs typeface="Times New Roman" pitchFamily="18" charset="0"/>
              </a:rPr>
              <a:t> to dylemat: co musi być wpisane w misję, co można pominąć i co jest </a:t>
            </a:r>
            <a:br>
              <a:rPr lang="pl-PL" sz="7200" dirty="0" smtClean="0">
                <a:latin typeface="Times New Roman" pitchFamily="18" charset="0"/>
                <a:cs typeface="Times New Roman" pitchFamily="18" charset="0"/>
              </a:rPr>
            </a:br>
            <a:r>
              <a:rPr lang="pl-PL" sz="7200" dirty="0" smtClean="0">
                <a:latin typeface="Times New Roman" pitchFamily="18" charset="0"/>
                <a:cs typeface="Times New Roman" pitchFamily="18" charset="0"/>
              </a:rPr>
              <a:t>w niej najważniejsze. Podpowiedzią może być poniższy przykład sformułowania misji dla platformy współpracy:</a:t>
            </a:r>
          </a:p>
          <a:p>
            <a:pPr>
              <a:buNone/>
            </a:pPr>
            <a:r>
              <a:rPr lang="pl-PL" sz="7200" i="1" dirty="0" smtClean="0">
                <a:latin typeface="Times New Roman" pitchFamily="18" charset="0"/>
                <a:cs typeface="Times New Roman" pitchFamily="18" charset="0"/>
              </a:rPr>
              <a:t>     To platforma współpracy, której naczelną zasadą jest dialog społeczny służący zapobieganiu powstawaniu problemów społecznych oraz tworzący warunki do rozwoju zatrudnienia socjalnego. Odbiorcami działań partnerstwa są wszyscy mieszkańcy gminy. Fundamentem partnerstwa jest poszanowanie godności każdego człowieka oraz solidarności społecznej.</a:t>
            </a:r>
          </a:p>
          <a:p>
            <a:pPr>
              <a:buNone/>
            </a:pPr>
            <a:endParaRPr lang="pl-PL" sz="7200" dirty="0" smtClean="0">
              <a:latin typeface="Times New Roman" pitchFamily="18" charset="0"/>
              <a:cs typeface="Times New Roman" pitchFamily="18" charset="0"/>
            </a:endParaRPr>
          </a:p>
          <a:p>
            <a:r>
              <a:rPr lang="pl-PL" sz="7200" b="1" dirty="0" smtClean="0">
                <a:latin typeface="Times New Roman" pitchFamily="18" charset="0"/>
                <a:cs typeface="Times New Roman" pitchFamily="18" charset="0"/>
              </a:rPr>
              <a:t>Cele</a:t>
            </a:r>
            <a:r>
              <a:rPr lang="pl-PL" sz="7200" dirty="0" smtClean="0">
                <a:latin typeface="Times New Roman" pitchFamily="18" charset="0"/>
                <a:cs typeface="Times New Roman" pitchFamily="18" charset="0"/>
              </a:rPr>
              <a:t> to określenie głównego i pośrednich punktów do których partnerstwo będzie zmierzało. Jakie cele szczegółowe uznać za priorytetowe, a jakie za mniej ważne? W tej kwestii bardzo pomocna okazała się przeprowadzona wcześniej diagnoza. </a:t>
            </a:r>
          </a:p>
          <a:p>
            <a:pPr algn="just"/>
            <a:endParaRPr lang="pl-PL" sz="7200" dirty="0"/>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274786"/>
          </a:xfrm>
          <a:solidFill>
            <a:srgbClr val="92D050"/>
          </a:solidFill>
        </p:spPr>
        <p:txBody>
          <a:bodyPr>
            <a:normAutofit/>
          </a:bodyPr>
          <a:lstStyle/>
          <a:p>
            <a:pPr algn="ctr"/>
            <a:r>
              <a:rPr lang="pl-PL" sz="2800" b="1" dirty="0" smtClean="0">
                <a:solidFill>
                  <a:schemeClr val="tx1"/>
                </a:solidFill>
              </a:rPr>
              <a:t>WSKAZÓWKA  7:</a:t>
            </a:r>
            <a:r>
              <a:rPr lang="pl-PL" sz="2800" b="1" i="1" dirty="0" smtClean="0">
                <a:solidFill>
                  <a:schemeClr val="tx1"/>
                </a:solidFill>
              </a:rPr>
              <a:t> WYBÓR FORMY DZIAŁANIA  PARTNERSTWA</a:t>
            </a:r>
            <a:endParaRPr lang="pl-PL" sz="2800" dirty="0">
              <a:solidFill>
                <a:schemeClr val="tx1"/>
              </a:solidFill>
            </a:endParaRPr>
          </a:p>
        </p:txBody>
      </p:sp>
      <p:sp>
        <p:nvSpPr>
          <p:cNvPr id="3" name="Symbol zastępczy zawartości 2"/>
          <p:cNvSpPr>
            <a:spLocks noGrp="1"/>
          </p:cNvSpPr>
          <p:nvPr>
            <p:ph sz="quarter" idx="1"/>
          </p:nvPr>
        </p:nvSpPr>
        <p:spPr/>
        <p:txBody>
          <a:bodyPr>
            <a:normAutofit fontScale="40000" lnSpcReduction="20000"/>
          </a:bodyPr>
          <a:lstStyle/>
          <a:p>
            <a:pPr algn="just"/>
            <a:endParaRPr lang="pl-PL" dirty="0" smtClean="0">
              <a:latin typeface="Times New Roman" pitchFamily="18" charset="0"/>
              <a:cs typeface="Times New Roman" pitchFamily="18" charset="0"/>
            </a:endParaRPr>
          </a:p>
          <a:p>
            <a:pPr lvl="0" algn="just"/>
            <a:r>
              <a:rPr lang="pl-PL" sz="7200" dirty="0" smtClean="0">
                <a:latin typeface="Times New Roman" pitchFamily="18" charset="0"/>
                <a:cs typeface="Times New Roman" pitchFamily="18" charset="0"/>
              </a:rPr>
              <a:t>W polskim prawodawstwie brak odrębnej formuły prawnej dla partnerstwa lokalnego. Partnerstwo może uzyskać osobowość prawną jako: fundacja, stowarzyszenie, związek stowarzyszeń.</a:t>
            </a:r>
          </a:p>
          <a:p>
            <a:pPr lvl="0" algn="just"/>
            <a:r>
              <a:rPr lang="pl-PL" sz="7200" dirty="0" smtClean="0">
                <a:latin typeface="Times New Roman" pitchFamily="18" charset="0"/>
                <a:cs typeface="Times New Roman" pitchFamily="18" charset="0"/>
              </a:rPr>
              <a:t>Partnerstwo lokalne, które nie ubiega się </a:t>
            </a:r>
            <a:br>
              <a:rPr lang="pl-PL" sz="7200" dirty="0" smtClean="0">
                <a:latin typeface="Times New Roman" pitchFamily="18" charset="0"/>
                <a:cs typeface="Times New Roman" pitchFamily="18" charset="0"/>
              </a:rPr>
            </a:br>
            <a:r>
              <a:rPr lang="pl-PL" sz="7200" dirty="0" smtClean="0">
                <a:latin typeface="Times New Roman" pitchFamily="18" charset="0"/>
                <a:cs typeface="Times New Roman" pitchFamily="18" charset="0"/>
              </a:rPr>
              <a:t>o uzyskanie osobowości prawnej, może być związane umową partnerską.</a:t>
            </a:r>
          </a:p>
          <a:p>
            <a:r>
              <a:rPr lang="pl-PL" sz="7200" dirty="0" smtClean="0">
                <a:latin typeface="Times New Roman" pitchFamily="18" charset="0"/>
                <a:cs typeface="Times New Roman" pitchFamily="18" charset="0"/>
              </a:rPr>
              <a:t>Partnerstwo lokalne, które nie zawiera umowy partnerskiej, nie posiada osobowości prawnej, oraz działa nieformalnie  jest formą </a:t>
            </a:r>
            <a:r>
              <a:rPr lang="pl-PL" sz="8000" dirty="0" smtClean="0">
                <a:latin typeface="Times New Roman" pitchFamily="18" charset="0"/>
                <a:cs typeface="Times New Roman" pitchFamily="18" charset="0"/>
              </a:rPr>
              <a:t>współpracy.</a:t>
            </a:r>
            <a:endParaRPr lang="pl-PL" sz="8000" dirty="0">
              <a:latin typeface="Times New Roman" pitchFamily="18" charset="0"/>
              <a:cs typeface="Times New Roman" pitchFamily="18" charset="0"/>
            </a:endParaRPr>
          </a:p>
        </p:txBody>
      </p:sp>
      <p:pic>
        <p:nvPicPr>
          <p:cNvPr id="4" name="Obraz 21"/>
          <p:cNvPicPr>
            <a:picLocks noChangeAspect="1" noChangeArrowheads="1"/>
          </p:cNvPicPr>
          <p:nvPr/>
        </p:nvPicPr>
        <p:blipFill>
          <a:blip r:embed="rId2" cstate="print"/>
          <a:srcRect/>
          <a:stretch>
            <a:fillRect/>
          </a:stretch>
        </p:blipFill>
        <p:spPr bwMode="auto">
          <a:xfrm>
            <a:off x="642910" y="6072206"/>
            <a:ext cx="1630362" cy="652463"/>
          </a:xfrm>
          <a:prstGeom prst="rect">
            <a:avLst/>
          </a:prstGeom>
          <a:noFill/>
          <a:ln w="9525">
            <a:noFill/>
            <a:miter lim="800000"/>
            <a:headEnd/>
            <a:tailEnd/>
          </a:ln>
        </p:spPr>
      </p:pic>
      <p:pic>
        <p:nvPicPr>
          <p:cNvPr id="7" name="Obraz 1" descr="UE+EFS_L-kolor"/>
          <p:cNvPicPr>
            <a:picLocks noChangeAspect="1" noChangeArrowheads="1"/>
          </p:cNvPicPr>
          <p:nvPr/>
        </p:nvPicPr>
        <p:blipFill>
          <a:blip r:embed="rId3"/>
          <a:srcRect/>
          <a:stretch>
            <a:fillRect/>
          </a:stretch>
        </p:blipFill>
        <p:spPr bwMode="auto">
          <a:xfrm>
            <a:off x="7358082" y="6036986"/>
            <a:ext cx="1290637" cy="65434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83</TotalTime>
  <Words>1011</Words>
  <Application>Microsoft Office PowerPoint</Application>
  <PresentationFormat>Pokaz na ekranie (4:3)</PresentationFormat>
  <Paragraphs>113</Paragraphs>
  <Slides>16</Slides>
  <Notes>0</Notes>
  <HiddenSlides>0</HiddenSlides>
  <MMClips>0</MMClips>
  <ScaleCrop>false</ScaleCrop>
  <HeadingPairs>
    <vt:vector size="6" baseType="variant">
      <vt:variant>
        <vt:lpstr>Motyw</vt:lpstr>
      </vt:variant>
      <vt:variant>
        <vt:i4>1</vt:i4>
      </vt:variant>
      <vt:variant>
        <vt:lpstr>Osadzone serwery OLE</vt:lpstr>
      </vt:variant>
      <vt:variant>
        <vt:i4>0</vt:i4>
      </vt:variant>
      <vt:variant>
        <vt:lpstr>Tytuły slajdów</vt:lpstr>
      </vt:variant>
      <vt:variant>
        <vt:i4>16</vt:i4>
      </vt:variant>
    </vt:vector>
  </HeadingPairs>
  <TitlesOfParts>
    <vt:vector size="17" baseType="lpstr">
      <vt:lpstr>Kapitał</vt:lpstr>
      <vt:lpstr>PARTNERSTWO LOKALNE Model Lokalnej Współpracy</vt:lpstr>
      <vt:lpstr>Dziesięć wskazówek  tworzenia partnerstwa</vt:lpstr>
      <vt:lpstr>WSKAZÓWKA 1:  JAK ROZPOCZĄĆ i KOGO ZAINSPIROWAĆ IDEĄ PARTNERSTWA</vt:lpstr>
      <vt:lpstr>   WSKAZÓWKA 2: WSPÓLNE OKREŚLENIE CELÓW PARTNERSTWA LOKALNEGO</vt:lpstr>
      <vt:lpstr>   WSKAZÓWKA 3: DIAGNOZA PROBLEMÓW LOKALNYCH – WSPÓLNY INTERES</vt:lpstr>
      <vt:lpstr>WSKAZÓWKA 4:  BEZ  DIAGNOZY  NIE  MA PARTNERSTWA  LOKALNEGO</vt:lpstr>
      <vt:lpstr>WSKAZÓWKA 5:  POSZUKIWANIE PARTNERÓW </vt:lpstr>
      <vt:lpstr>WSKAZÓWKA  6:  Wizja, misja, cele </vt:lpstr>
      <vt:lpstr>WSKAZÓWKA  7: WYBÓR FORMY DZIAŁANIA  PARTNERSTWA</vt:lpstr>
      <vt:lpstr>WSKAZÓWKA  8: WYBÓR FORMY PRACY PARTNERÓW</vt:lpstr>
      <vt:lpstr>WSKAZÓWKA  9: OPRACOWANIE PLANU DZIAŁANIA</vt:lpstr>
      <vt:lpstr>WSKAZÓWKA  10: EWALUCAJ I MONITORING  W PARTNERSTWIE</vt:lpstr>
      <vt:lpstr>DOBRE  RADY </vt:lpstr>
      <vt:lpstr>DOBRE  RADY </vt:lpstr>
      <vt:lpstr>PYTANIA SZKOLENIOWE</vt:lpstr>
      <vt:lpstr>Zakończenie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PARTNERSTWO LOKALNE Model Lokalnej Współpracy</dc:title>
  <dc:creator>.</dc:creator>
  <cp:lastModifiedBy>Kasia</cp:lastModifiedBy>
  <cp:revision>52</cp:revision>
  <dcterms:created xsi:type="dcterms:W3CDTF">2014-06-02T08:53:56Z</dcterms:created>
  <dcterms:modified xsi:type="dcterms:W3CDTF">2014-06-03T11:25:55Z</dcterms:modified>
</cp:coreProperties>
</file>