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59" r:id="rId4"/>
    <p:sldId id="260" r:id="rId5"/>
    <p:sldId id="304" r:id="rId6"/>
    <p:sldId id="261" r:id="rId7"/>
    <p:sldId id="300" r:id="rId8"/>
    <p:sldId id="301" r:id="rId9"/>
    <p:sldId id="296" r:id="rId10"/>
    <p:sldId id="302" r:id="rId11"/>
    <p:sldId id="303" r:id="rId12"/>
    <p:sldId id="305" r:id="rId13"/>
    <p:sldId id="262" r:id="rId14"/>
    <p:sldId id="306" r:id="rId15"/>
    <p:sldId id="307" r:id="rId16"/>
    <p:sldId id="308" r:id="rId17"/>
    <p:sldId id="298" r:id="rId18"/>
    <p:sldId id="299" r:id="rId19"/>
    <p:sldId id="309" r:id="rId20"/>
    <p:sldId id="266" r:id="rId21"/>
    <p:sldId id="267" r:id="rId22"/>
    <p:sldId id="270" r:id="rId23"/>
    <p:sldId id="273" r:id="rId24"/>
    <p:sldId id="274" r:id="rId25"/>
    <p:sldId id="275" r:id="rId26"/>
    <p:sldId id="276" r:id="rId27"/>
    <p:sldId id="279" r:id="rId28"/>
    <p:sldId id="281" r:id="rId29"/>
    <p:sldId id="283" r:id="rId30"/>
    <p:sldId id="284" r:id="rId31"/>
    <p:sldId id="285" r:id="rId32"/>
    <p:sldId id="287" r:id="rId33"/>
    <p:sldId id="289" r:id="rId34"/>
    <p:sldId id="291" r:id="rId35"/>
    <p:sldId id="293" r:id="rId36"/>
    <p:sldId id="294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Centra Integracji Społecznej w Polsce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Arkusz1!$E$5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solidFill>
                <a:srgbClr val="FFFF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Arkusz1!$D$6:$D$21</c:f>
              <c:strCache>
                <c:ptCount val="16"/>
                <c:pt idx="0">
                  <c:v>Dolnośląskie</c:v>
                </c:pt>
                <c:pt idx="1">
                  <c:v>Kujawsko – 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 – 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Arkusz1!$E$6:$E$21</c:f>
              <c:numCache>
                <c:formatCode>General</c:formatCode>
                <c:ptCount val="16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5</c:v>
                </c:pt>
                <c:pt idx="6">
                  <c:v>4</c:v>
                </c:pt>
                <c:pt idx="7">
                  <c:v>2</c:v>
                </c:pt>
                <c:pt idx="8">
                  <c:v>3</c:v>
                </c:pt>
                <c:pt idx="9">
                  <c:v>6</c:v>
                </c:pt>
                <c:pt idx="10">
                  <c:v>10</c:v>
                </c:pt>
                <c:pt idx="11">
                  <c:v>9</c:v>
                </c:pt>
                <c:pt idx="12">
                  <c:v>4</c:v>
                </c:pt>
                <c:pt idx="13">
                  <c:v>5</c:v>
                </c:pt>
                <c:pt idx="14">
                  <c:v>15</c:v>
                </c:pt>
                <c:pt idx="1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222976"/>
        <c:axId val="37063680"/>
      </c:barChart>
      <c:catAx>
        <c:axId val="30222976"/>
        <c:scaling>
          <c:orientation val="minMax"/>
        </c:scaling>
        <c:delete val="0"/>
        <c:axPos val="b"/>
        <c:majorTickMark val="out"/>
        <c:minorTickMark val="none"/>
        <c:tickLblPos val="nextTo"/>
        <c:crossAx val="37063680"/>
        <c:crosses val="autoZero"/>
        <c:auto val="1"/>
        <c:lblAlgn val="ctr"/>
        <c:lblOffset val="100"/>
        <c:noMultiLvlLbl val="0"/>
      </c:catAx>
      <c:valAx>
        <c:axId val="37063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222976"/>
        <c:crosses val="autoZero"/>
        <c:crossBetween val="between"/>
      </c:valAx>
    </c:plotArea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Wskaźnik "Absolwent KIS w 2012 r."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Kujawsko-Pom.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 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Warmińsko-Maz.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0.00%</c:formatCode>
                <c:ptCount val="16"/>
                <c:pt idx="0" formatCode="0%">
                  <c:v>0</c:v>
                </c:pt>
                <c:pt idx="1">
                  <c:v>6.2000000000000034E-2</c:v>
                </c:pt>
                <c:pt idx="2">
                  <c:v>0.48500000000000032</c:v>
                </c:pt>
                <c:pt idx="3" formatCode="0%">
                  <c:v>0</c:v>
                </c:pt>
                <c:pt idx="4" formatCode="0%">
                  <c:v>0</c:v>
                </c:pt>
                <c:pt idx="5">
                  <c:v>0.56699999999999995</c:v>
                </c:pt>
                <c:pt idx="6">
                  <c:v>2.4E-2</c:v>
                </c:pt>
                <c:pt idx="7" formatCode="0%">
                  <c:v>0</c:v>
                </c:pt>
                <c:pt idx="8">
                  <c:v>0.35300000000000031</c:v>
                </c:pt>
                <c:pt idx="9" formatCode="0%">
                  <c:v>0</c:v>
                </c:pt>
                <c:pt idx="10">
                  <c:v>4.7000000000000014E-2</c:v>
                </c:pt>
                <c:pt idx="11">
                  <c:v>0.35500000000000032</c:v>
                </c:pt>
                <c:pt idx="12">
                  <c:v>4.7000000000000014E-2</c:v>
                </c:pt>
                <c:pt idx="13">
                  <c:v>0.33000000000000196</c:v>
                </c:pt>
                <c:pt idx="14">
                  <c:v>0.91900000000000004</c:v>
                </c:pt>
                <c:pt idx="15" formatCode="0%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472832"/>
        <c:axId val="30471296"/>
      </c:barChart>
      <c:valAx>
        <c:axId val="304712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30472832"/>
        <c:crosses val="autoZero"/>
        <c:crossBetween val="between"/>
      </c:valAx>
      <c:catAx>
        <c:axId val="30472832"/>
        <c:scaling>
          <c:orientation val="minMax"/>
        </c:scaling>
        <c:delete val="0"/>
        <c:axPos val="b"/>
        <c:majorTickMark val="none"/>
        <c:minorTickMark val="none"/>
        <c:tickLblPos val="nextTo"/>
        <c:crossAx val="30471296"/>
        <c:crosses val="autoZero"/>
        <c:auto val="1"/>
        <c:lblAlgn val="ctr"/>
        <c:lblOffset val="100"/>
        <c:noMultiLvlLbl val="0"/>
      </c:catAx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Samorząd terytorialny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FFFF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Arkusz1!$B$2:$B$9</c:f>
              <c:numCache>
                <c:formatCode>General</c:formatCode>
                <c:ptCount val="8"/>
                <c:pt idx="0">
                  <c:v>18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25</c:v>
                </c:pt>
                <c:pt idx="7">
                  <c:v>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Organizacje pozarządowe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CCFF33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Arkusz1!$C$2:$C$9</c:f>
              <c:numCache>
                <c:formatCode>General</c:formatCode>
                <c:ptCount val="8"/>
                <c:pt idx="0">
                  <c:v>19</c:v>
                </c:pt>
                <c:pt idx="1">
                  <c:v>33</c:v>
                </c:pt>
                <c:pt idx="2">
                  <c:v>39</c:v>
                </c:pt>
                <c:pt idx="3">
                  <c:v>47</c:v>
                </c:pt>
                <c:pt idx="4">
                  <c:v>50</c:v>
                </c:pt>
                <c:pt idx="5">
                  <c:v>54</c:v>
                </c:pt>
                <c:pt idx="6">
                  <c:v>69</c:v>
                </c:pt>
                <c:pt idx="7">
                  <c:v>77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078848"/>
        <c:axId val="96794496"/>
      </c:lineChart>
      <c:catAx>
        <c:axId val="9607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6794496"/>
        <c:crosses val="autoZero"/>
        <c:auto val="1"/>
        <c:lblAlgn val="ctr"/>
        <c:lblOffset val="100"/>
        <c:noMultiLvlLbl val="0"/>
      </c:catAx>
      <c:valAx>
        <c:axId val="967944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6078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1"/>
      <a:tileRect/>
    </a:gradFill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Struktura uczestników zajęć w CIS-ach</c:v>
                </c:pt>
              </c:strCache>
            </c:strRef>
          </c:tx>
          <c:dLbls>
            <c:spPr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c:spPr>
            <c:txPr>
              <a:bodyPr/>
              <a:lstStyle/>
              <a:p>
                <a:pPr>
                  <a:defRPr b="1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Arkusz1!$A$2:$A$10</c:f>
              <c:strCache>
                <c:ptCount val="8"/>
                <c:pt idx="0">
                  <c:v>Osoby bezdomne</c:v>
                </c:pt>
                <c:pt idx="1">
                  <c:v>Osoby uzaleznione od alkoholu</c:v>
                </c:pt>
                <c:pt idx="2">
                  <c:v>Osoby uzaleznione od narkotyków</c:v>
                </c:pt>
                <c:pt idx="3">
                  <c:v>Osoby z zaburzeniami psychicznymi</c:v>
                </c:pt>
                <c:pt idx="4">
                  <c:v>Osoby długotrwale bezrobotne</c:v>
                </c:pt>
                <c:pt idx="5">
                  <c:v>Osoby zwalniane z zakładow karnych</c:v>
                </c:pt>
                <c:pt idx="6">
                  <c:v>Osoby niepełnosprawne</c:v>
                </c:pt>
                <c:pt idx="7">
                  <c:v>Inni</c:v>
                </c:pt>
              </c:strCache>
            </c:strRef>
          </c:cat>
          <c:val>
            <c:numRef>
              <c:f>Arkusz1!$B$2:$B$10</c:f>
              <c:numCache>
                <c:formatCode>0.00%</c:formatCode>
                <c:ptCount val="9"/>
                <c:pt idx="0">
                  <c:v>6.8000000000000019E-2</c:v>
                </c:pt>
                <c:pt idx="1">
                  <c:v>7.5000000000000011E-2</c:v>
                </c:pt>
                <c:pt idx="2">
                  <c:v>5.0000000000000114E-3</c:v>
                </c:pt>
                <c:pt idx="3">
                  <c:v>1.0000000000000005E-2</c:v>
                </c:pt>
                <c:pt idx="4">
                  <c:v>0.6420000000000029</c:v>
                </c:pt>
                <c:pt idx="5">
                  <c:v>4.3000000000000003E-2</c:v>
                </c:pt>
                <c:pt idx="6">
                  <c:v>9.7000000000000003E-2</c:v>
                </c:pt>
                <c:pt idx="7">
                  <c:v>6.0000000000000032E-2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8"/>
        <c:delete val="1"/>
      </c:legendEntry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01811752697578"/>
          <c:y val="6.2924437076944423E-2"/>
          <c:w val="0.83688466025080666"/>
          <c:h val="0.79560401989225027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uczestników na 1 dzialające centrum </c:v>
                </c:pt>
              </c:strCache>
            </c:strRef>
          </c:tx>
          <c:marker>
            <c:symbol val="none"/>
          </c:marker>
          <c:cat>
            <c:numRef>
              <c:f>Arkusz1!$A$2:$A$6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57</c:v>
                </c:pt>
                <c:pt idx="1">
                  <c:v>66</c:v>
                </c:pt>
                <c:pt idx="2">
                  <c:v>65</c:v>
                </c:pt>
                <c:pt idx="3">
                  <c:v>57</c:v>
                </c:pt>
                <c:pt idx="4">
                  <c:v>56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7767680"/>
        <c:axId val="67769472"/>
      </c:lineChart>
      <c:catAx>
        <c:axId val="6776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7769472"/>
        <c:crosses val="autoZero"/>
        <c:auto val="1"/>
        <c:lblAlgn val="ctr"/>
        <c:lblOffset val="100"/>
        <c:noMultiLvlLbl val="0"/>
      </c:catAx>
      <c:valAx>
        <c:axId val="677694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7767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08944605608509"/>
          <c:y val="6.4355681267997122E-2"/>
          <c:w val="0.86708160657550437"/>
          <c:h val="0.85377697933390029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Wsk. Usamodzielnienia 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poly"/>
            <c:order val="2"/>
            <c:dispRSqr val="0"/>
            <c:dispEq val="0"/>
          </c:trendline>
          <c:cat>
            <c:numRef>
              <c:f>Arkusz1!$A$2:$A$6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Arkusz1!$B$2:$B$6</c:f>
              <c:numCache>
                <c:formatCode>0.00%</c:formatCode>
                <c:ptCount val="5"/>
                <c:pt idx="0">
                  <c:v>0.35400000000000031</c:v>
                </c:pt>
                <c:pt idx="1">
                  <c:v>0.35800000000000032</c:v>
                </c:pt>
                <c:pt idx="2">
                  <c:v>0.40400000000000008</c:v>
                </c:pt>
                <c:pt idx="3">
                  <c:v>0.34700000000000031</c:v>
                </c:pt>
                <c:pt idx="4">
                  <c:v>0.40500000000000008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375104"/>
        <c:axId val="79953920"/>
      </c:lineChart>
      <c:catAx>
        <c:axId val="7137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79953920"/>
        <c:crosses val="autoZero"/>
        <c:auto val="1"/>
        <c:lblAlgn val="ctr"/>
        <c:lblOffset val="100"/>
        <c:noMultiLvlLbl val="0"/>
      </c:catAx>
      <c:valAx>
        <c:axId val="7995392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71375104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>
                <a:solidFill>
                  <a:schemeClr val="bg1"/>
                </a:solidFill>
              </a:rPr>
              <a:t>Centra Integracji Społecznej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Centra Integracji Społecznej</c:v>
                </c:pt>
              </c:strCache>
            </c:strRef>
          </c:tx>
          <c:spPr>
            <a:solidFill>
              <a:srgbClr val="00B0F0"/>
            </a:solidFill>
          </c:spPr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Lbls>
            <c:spPr>
              <a:solidFill>
                <a:srgbClr val="FF0000"/>
              </a:solidFill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Arkusz1!$A$2:$A$3</c:f>
              <c:strCache>
                <c:ptCount val="2"/>
                <c:pt idx="0">
                  <c:v>Samorząd terytorialny</c:v>
                </c:pt>
                <c:pt idx="1">
                  <c:v>Organizacje pozarządowe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55</c:v>
                </c:pt>
                <c:pt idx="1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000" baseline="0">
                <a:solidFill>
                  <a:schemeClr val="bg1"/>
                </a:solidFill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000" baseline="0">
                <a:solidFill>
                  <a:schemeClr val="bg1"/>
                </a:solidFill>
              </a:defRPr>
            </a:pPr>
            <a:endParaRPr lang="pl-PL"/>
          </a:p>
        </c:txPr>
      </c:legendEntry>
      <c:overlay val="0"/>
      <c:txPr>
        <a:bodyPr/>
        <a:lstStyle/>
        <a:p>
          <a:pPr>
            <a:defRPr sz="1000">
              <a:solidFill>
                <a:schemeClr val="bg1"/>
              </a:solidFill>
            </a:defRPr>
          </a:pPr>
          <a:endParaRPr lang="pl-PL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>
                <a:solidFill>
                  <a:schemeClr val="bg1"/>
                </a:solidFill>
              </a:rPr>
              <a:t>Kluby Integracji Społecznej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Kluby Integracji Społecznej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Lbls>
            <c:spPr>
              <a:solidFill>
                <a:srgbClr val="FF0000"/>
              </a:solidFill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Arkusz1!$A$2:$A$3</c:f>
              <c:strCache>
                <c:ptCount val="2"/>
                <c:pt idx="0">
                  <c:v>Samorząd terytorialny</c:v>
                </c:pt>
                <c:pt idx="1">
                  <c:v>Organizacje pozarządowe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142</c:v>
                </c:pt>
                <c:pt idx="1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ln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000" baseline="0">
                <a:solidFill>
                  <a:schemeClr val="bg1"/>
                </a:solidFill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000" baseline="0">
                <a:solidFill>
                  <a:schemeClr val="bg1"/>
                </a:solidFill>
              </a:defRPr>
            </a:pPr>
            <a:endParaRPr lang="pl-PL"/>
          </a:p>
        </c:txPr>
      </c:legendEntry>
      <c:layout>
        <c:manualLayout>
          <c:xMode val="edge"/>
          <c:yMode val="edge"/>
          <c:x val="0"/>
          <c:y val="0.18876635556833782"/>
          <c:w val="0.98210693331337395"/>
          <c:h val="0.15788337757597823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pl-PL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Trend rozwoju sieci KIS w Polsce</c:v>
                </c:pt>
              </c:strCache>
            </c:strRef>
          </c:tx>
          <c:dLbls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Arkusz1!$A$2:$A$11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xVal>
          <c:yVal>
            <c:numRef>
              <c:f>Arkusz1!$B$2:$B$11</c:f>
              <c:numCache>
                <c:formatCode>General</c:formatCode>
                <c:ptCount val="10"/>
                <c:pt idx="0">
                  <c:v>4</c:v>
                </c:pt>
                <c:pt idx="1">
                  <c:v>32</c:v>
                </c:pt>
                <c:pt idx="2">
                  <c:v>29</c:v>
                </c:pt>
                <c:pt idx="3">
                  <c:v>18</c:v>
                </c:pt>
                <c:pt idx="4">
                  <c:v>15</c:v>
                </c:pt>
                <c:pt idx="5">
                  <c:v>13</c:v>
                </c:pt>
                <c:pt idx="6">
                  <c:v>14</c:v>
                </c:pt>
                <c:pt idx="7">
                  <c:v>33</c:v>
                </c:pt>
                <c:pt idx="8">
                  <c:v>31</c:v>
                </c:pt>
                <c:pt idx="9">
                  <c:v>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915136"/>
        <c:axId val="107916672"/>
      </c:scatterChart>
      <c:valAx>
        <c:axId val="10791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916672"/>
        <c:crosses val="autoZero"/>
        <c:crossBetween val="midCat"/>
      </c:valAx>
      <c:valAx>
        <c:axId val="107916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9151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Uczestnicy zajęć w Klubach Integracji Społecznej </a:t>
            </a:r>
            <a:br>
              <a:rPr lang="pl-PL"/>
            </a:br>
            <a:r>
              <a:rPr lang="pl-PL"/>
              <a:t>wg.stanu na 31.12.2012 r.</a:t>
            </a:r>
            <a:endParaRPr lang="en-US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Rozpoczeły zajęcia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Arkusz1!$A$2:$A$10</c:f>
              <c:strCache>
                <c:ptCount val="9"/>
                <c:pt idx="0">
                  <c:v>Osoby długotrwale bezrobotne</c:v>
                </c:pt>
                <c:pt idx="1">
                  <c:v>Osoby bezdomne</c:v>
                </c:pt>
                <c:pt idx="2">
                  <c:v>Osoby uzaleznione od alkoholu</c:v>
                </c:pt>
                <c:pt idx="3">
                  <c:v>Osoby uzaleznione od narkotyków</c:v>
                </c:pt>
                <c:pt idx="4">
                  <c:v>Osoby chore psychicznie</c:v>
                </c:pt>
                <c:pt idx="5">
                  <c:v>Osoby zwolnione z zakładów karnych</c:v>
                </c:pt>
                <c:pt idx="6">
                  <c:v>Osoby niepełnopsrawne</c:v>
                </c:pt>
                <c:pt idx="7">
                  <c:v>Uchodźcy</c:v>
                </c:pt>
                <c:pt idx="8">
                  <c:v>Inne dysfunkcje</c:v>
                </c:pt>
              </c:strCache>
            </c:strRef>
          </c:cat>
          <c:val>
            <c:numRef>
              <c:f>Arkusz1!$B$2:$B$10</c:f>
              <c:numCache>
                <c:formatCode>0.00%</c:formatCode>
                <c:ptCount val="9"/>
                <c:pt idx="0" formatCode="0%">
                  <c:v>0.61000000000000065</c:v>
                </c:pt>
                <c:pt idx="1">
                  <c:v>3.5600000000000041E-2</c:v>
                </c:pt>
                <c:pt idx="2">
                  <c:v>5.8800000000000012E-2</c:v>
                </c:pt>
                <c:pt idx="3">
                  <c:v>3.1000000000000198E-3</c:v>
                </c:pt>
                <c:pt idx="4">
                  <c:v>1.9800000000000137E-2</c:v>
                </c:pt>
                <c:pt idx="5">
                  <c:v>1.0200000000000001E-2</c:v>
                </c:pt>
                <c:pt idx="6">
                  <c:v>0.12060000000000012</c:v>
                </c:pt>
                <c:pt idx="7" formatCode="0%">
                  <c:v>0</c:v>
                </c:pt>
                <c:pt idx="8">
                  <c:v>0.14530000000000001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Ukończyły zajęcia</c:v>
                </c:pt>
              </c:strCache>
            </c:strRef>
          </c:tx>
          <c:cat>
            <c:strRef>
              <c:f>Arkusz1!$A$2:$A$10</c:f>
              <c:strCache>
                <c:ptCount val="9"/>
                <c:pt idx="0">
                  <c:v>Osoby długotrwale bezrobotne</c:v>
                </c:pt>
                <c:pt idx="1">
                  <c:v>Osoby bezdomne</c:v>
                </c:pt>
                <c:pt idx="2">
                  <c:v>Osoby uzaleznione od alkoholu</c:v>
                </c:pt>
                <c:pt idx="3">
                  <c:v>Osoby uzaleznione od narkotyków</c:v>
                </c:pt>
                <c:pt idx="4">
                  <c:v>Osoby chore psychicznie</c:v>
                </c:pt>
                <c:pt idx="5">
                  <c:v>Osoby zwolnione z zakładów karnych</c:v>
                </c:pt>
                <c:pt idx="6">
                  <c:v>Osoby niepełnopsrawne</c:v>
                </c:pt>
                <c:pt idx="7">
                  <c:v>Uchodźcy</c:v>
                </c:pt>
                <c:pt idx="8">
                  <c:v>Inne dysfunkcje</c:v>
                </c:pt>
              </c:strCache>
            </c:strRef>
          </c:cat>
          <c:val>
            <c:numRef>
              <c:f>Arkusz1!$C$2:$C$10</c:f>
              <c:numCache>
                <c:formatCode>0.00%</c:formatCode>
                <c:ptCount val="9"/>
                <c:pt idx="0">
                  <c:v>0.67730000000000357</c:v>
                </c:pt>
                <c:pt idx="1">
                  <c:v>1.0699999999999998E-2</c:v>
                </c:pt>
                <c:pt idx="2">
                  <c:v>5.0500000000000003E-2</c:v>
                </c:pt>
                <c:pt idx="3">
                  <c:v>1.2999999999999978E-3</c:v>
                </c:pt>
                <c:pt idx="4">
                  <c:v>1.7500000000000005E-2</c:v>
                </c:pt>
                <c:pt idx="5">
                  <c:v>6.5000000000000318E-3</c:v>
                </c:pt>
                <c:pt idx="6">
                  <c:v>0.11609999999999998</c:v>
                </c:pt>
                <c:pt idx="7" formatCode="0%">
                  <c:v>0</c:v>
                </c:pt>
                <c:pt idx="8">
                  <c:v>0.12010000000000012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Abslwenci KIS</c:v>
                </c:pt>
              </c:strCache>
            </c:strRef>
          </c:tx>
          <c:cat>
            <c:strRef>
              <c:f>Arkusz1!$A$2:$A$10</c:f>
              <c:strCache>
                <c:ptCount val="9"/>
                <c:pt idx="0">
                  <c:v>Osoby długotrwale bezrobotne</c:v>
                </c:pt>
                <c:pt idx="1">
                  <c:v>Osoby bezdomne</c:v>
                </c:pt>
                <c:pt idx="2">
                  <c:v>Osoby uzaleznione od alkoholu</c:v>
                </c:pt>
                <c:pt idx="3">
                  <c:v>Osoby uzaleznione od narkotyków</c:v>
                </c:pt>
                <c:pt idx="4">
                  <c:v>Osoby chore psychicznie</c:v>
                </c:pt>
                <c:pt idx="5">
                  <c:v>Osoby zwolnione z zakładów karnych</c:v>
                </c:pt>
                <c:pt idx="6">
                  <c:v>Osoby niepełnopsrawne</c:v>
                </c:pt>
                <c:pt idx="7">
                  <c:v>Uchodźcy</c:v>
                </c:pt>
                <c:pt idx="8">
                  <c:v>Inne dysfunkcje</c:v>
                </c:pt>
              </c:strCache>
            </c:strRef>
          </c:cat>
          <c:val>
            <c:numRef>
              <c:f>Arkusz1!$D$2:$D$10</c:f>
              <c:numCache>
                <c:formatCode>0.00%</c:formatCode>
                <c:ptCount val="9"/>
                <c:pt idx="0">
                  <c:v>0.71090000000000064</c:v>
                </c:pt>
                <c:pt idx="1">
                  <c:v>1.2100000000000001E-2</c:v>
                </c:pt>
                <c:pt idx="2">
                  <c:v>2.87E-2</c:v>
                </c:pt>
                <c:pt idx="3" formatCode="0%">
                  <c:v>0</c:v>
                </c:pt>
                <c:pt idx="4">
                  <c:v>7.0000000000000114E-3</c:v>
                </c:pt>
                <c:pt idx="5">
                  <c:v>8.7399999999999992E-2</c:v>
                </c:pt>
                <c:pt idx="6">
                  <c:v>8.7399999999999992E-2</c:v>
                </c:pt>
                <c:pt idx="7" formatCode="0%">
                  <c:v>0</c:v>
                </c:pt>
                <c:pt idx="8" formatCode="General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l-P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DC9EE-FD31-4BDC-A0A0-A8717CE335A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723B180-7BBD-42F6-96F9-8EC7184A106C}">
      <dgm:prSet phldrT="[Tekst]"/>
      <dgm:spPr/>
      <dgm:t>
        <a:bodyPr/>
        <a:lstStyle/>
        <a:p>
          <a:pPr algn="ctr"/>
          <a:r>
            <a:rPr lang="pl-PL" b="1">
              <a:solidFill>
                <a:sysClr val="windowText" lastClr="000000"/>
              </a:solidFill>
            </a:rPr>
            <a:t>MLW</a:t>
          </a:r>
        </a:p>
      </dgm:t>
    </dgm:pt>
    <dgm:pt modelId="{66E51EF2-E777-4658-8F6C-497F23C39103}" type="parTrans" cxnId="{33929933-79CF-4B6A-95B7-3DF04AE8C124}">
      <dgm:prSet/>
      <dgm:spPr/>
      <dgm:t>
        <a:bodyPr/>
        <a:lstStyle/>
        <a:p>
          <a:pPr algn="ctr"/>
          <a:endParaRPr lang="pl-PL"/>
        </a:p>
      </dgm:t>
    </dgm:pt>
    <dgm:pt modelId="{D4C4552A-1374-4071-8CF5-4E63E57F90C1}" type="sibTrans" cxnId="{33929933-79CF-4B6A-95B7-3DF04AE8C124}">
      <dgm:prSet/>
      <dgm:spPr/>
      <dgm:t>
        <a:bodyPr/>
        <a:lstStyle/>
        <a:p>
          <a:pPr algn="ctr"/>
          <a:endParaRPr lang="pl-PL"/>
        </a:p>
      </dgm:t>
    </dgm:pt>
    <dgm:pt modelId="{C5154356-16CB-4A49-A2D1-C8E6CA939244}">
      <dgm:prSet phldrT="[Tekst]" custT="1"/>
      <dgm:spPr>
        <a:solidFill>
          <a:srgbClr val="00B0F0"/>
        </a:solidFill>
      </dgm:spPr>
      <dgm:t>
        <a:bodyPr/>
        <a:lstStyle/>
        <a:p>
          <a:pPr algn="ctr"/>
          <a:r>
            <a:rPr lang="pl-PL" sz="1000" b="1" dirty="0">
              <a:solidFill>
                <a:sysClr val="windowText" lastClr="000000"/>
              </a:solidFill>
            </a:rPr>
            <a:t>Terytorialność</a:t>
          </a:r>
        </a:p>
      </dgm:t>
    </dgm:pt>
    <dgm:pt modelId="{FEBA8376-CFD2-4FBD-ACFC-C4164417F290}" type="parTrans" cxnId="{99C93AD1-03E1-4E5F-8DC6-54A0EAF30219}">
      <dgm:prSet/>
      <dgm:spPr/>
      <dgm:t>
        <a:bodyPr/>
        <a:lstStyle/>
        <a:p>
          <a:pPr algn="ctr"/>
          <a:endParaRPr lang="pl-PL"/>
        </a:p>
      </dgm:t>
    </dgm:pt>
    <dgm:pt modelId="{CB437E8D-BF07-4D9B-9B0C-D77A567700E6}" type="sibTrans" cxnId="{99C93AD1-03E1-4E5F-8DC6-54A0EAF30219}">
      <dgm:prSet/>
      <dgm:spPr/>
      <dgm:t>
        <a:bodyPr/>
        <a:lstStyle/>
        <a:p>
          <a:pPr algn="ctr"/>
          <a:endParaRPr lang="pl-PL"/>
        </a:p>
      </dgm:t>
    </dgm:pt>
    <dgm:pt modelId="{277F5983-48B7-43C6-AE90-433482AF30C0}">
      <dgm:prSet phldrT="[Tekst]" custT="1"/>
      <dgm:spPr>
        <a:solidFill>
          <a:srgbClr val="FFC000"/>
        </a:solidFill>
      </dgm:spPr>
      <dgm:t>
        <a:bodyPr/>
        <a:lstStyle/>
        <a:p>
          <a:pPr algn="ctr"/>
          <a:r>
            <a:rPr lang="pl-PL" sz="1000" b="1" dirty="0">
              <a:solidFill>
                <a:sysClr val="windowText" lastClr="000000"/>
              </a:solidFill>
            </a:rPr>
            <a:t>Uniwersalizm</a:t>
          </a:r>
        </a:p>
        <a:p>
          <a:pPr algn="ctr"/>
          <a:r>
            <a:rPr lang="pl-PL" sz="1000" b="1" dirty="0">
              <a:solidFill>
                <a:sysClr val="windowText" lastClr="000000"/>
              </a:solidFill>
            </a:rPr>
            <a:t>i</a:t>
          </a:r>
        </a:p>
        <a:p>
          <a:pPr algn="ctr"/>
          <a:r>
            <a:rPr lang="pl-PL" sz="1000" b="1" dirty="0">
              <a:solidFill>
                <a:sysClr val="windowText" lastClr="000000"/>
              </a:solidFill>
            </a:rPr>
            <a:t>Otwartość </a:t>
          </a:r>
        </a:p>
      </dgm:t>
    </dgm:pt>
    <dgm:pt modelId="{CA3130C9-AE70-4D1D-B954-6FFBB354AE4E}" type="parTrans" cxnId="{DB780AAC-F1F0-4DE8-BF3C-90EA06D0E4DC}">
      <dgm:prSet/>
      <dgm:spPr/>
      <dgm:t>
        <a:bodyPr/>
        <a:lstStyle/>
        <a:p>
          <a:pPr algn="ctr"/>
          <a:endParaRPr lang="pl-PL"/>
        </a:p>
      </dgm:t>
    </dgm:pt>
    <dgm:pt modelId="{EFCC5689-EB2F-44AC-961A-866849C1E3F0}" type="sibTrans" cxnId="{DB780AAC-F1F0-4DE8-BF3C-90EA06D0E4DC}">
      <dgm:prSet/>
      <dgm:spPr/>
      <dgm:t>
        <a:bodyPr/>
        <a:lstStyle/>
        <a:p>
          <a:pPr algn="ctr"/>
          <a:endParaRPr lang="pl-PL"/>
        </a:p>
      </dgm:t>
    </dgm:pt>
    <dgm:pt modelId="{AFDC28A6-5562-48A2-AA96-D080EAB4EEE2}">
      <dgm:prSet phldrT="[Tekst]" custT="1"/>
      <dgm:spPr>
        <a:solidFill>
          <a:srgbClr val="C00000"/>
        </a:solidFill>
      </dgm:spPr>
      <dgm:t>
        <a:bodyPr/>
        <a:lstStyle/>
        <a:p>
          <a:pPr algn="ctr"/>
          <a:r>
            <a:rPr lang="pl-PL" sz="1000" b="1" dirty="0" smtClean="0">
              <a:solidFill>
                <a:sysClr val="windowText" lastClr="000000"/>
              </a:solidFill>
            </a:rPr>
            <a:t>Partycypacyjność</a:t>
          </a:r>
          <a:endParaRPr lang="pl-PL" sz="1000" b="1" dirty="0">
            <a:solidFill>
              <a:sysClr val="windowText" lastClr="000000"/>
            </a:solidFill>
          </a:endParaRPr>
        </a:p>
      </dgm:t>
    </dgm:pt>
    <dgm:pt modelId="{08DEBB59-B95F-416A-9B29-083DBA46B7B8}" type="parTrans" cxnId="{6337BEF9-D13B-43AA-9038-1BDD6B6AFFCE}">
      <dgm:prSet/>
      <dgm:spPr/>
      <dgm:t>
        <a:bodyPr/>
        <a:lstStyle/>
        <a:p>
          <a:pPr algn="ctr"/>
          <a:endParaRPr lang="pl-PL"/>
        </a:p>
      </dgm:t>
    </dgm:pt>
    <dgm:pt modelId="{9E4C87EA-0D3D-43BC-9522-7FFF928B0933}" type="sibTrans" cxnId="{6337BEF9-D13B-43AA-9038-1BDD6B6AFFCE}">
      <dgm:prSet/>
      <dgm:spPr/>
      <dgm:t>
        <a:bodyPr/>
        <a:lstStyle/>
        <a:p>
          <a:pPr algn="ctr"/>
          <a:endParaRPr lang="pl-PL"/>
        </a:p>
      </dgm:t>
    </dgm:pt>
    <dgm:pt modelId="{203E4FE6-1918-411B-8D8F-4B0B37A89189}">
      <dgm:prSet phldrT="[Tekst]" custT="1"/>
      <dgm:spPr>
        <a:solidFill>
          <a:srgbClr val="FF0000"/>
        </a:solidFill>
      </dgm:spPr>
      <dgm:t>
        <a:bodyPr/>
        <a:lstStyle/>
        <a:p>
          <a:pPr algn="ctr"/>
          <a:r>
            <a:rPr lang="pl-PL" sz="1000" b="1" dirty="0">
              <a:solidFill>
                <a:sysClr val="windowText" lastClr="000000"/>
              </a:solidFill>
            </a:rPr>
            <a:t>Procesowość </a:t>
          </a:r>
          <a:br>
            <a:rPr lang="pl-PL" sz="1000" b="1" dirty="0">
              <a:solidFill>
                <a:sysClr val="windowText" lastClr="000000"/>
              </a:solidFill>
            </a:rPr>
          </a:br>
          <a:r>
            <a:rPr lang="pl-PL" sz="1000" b="1" dirty="0">
              <a:solidFill>
                <a:sysClr val="windowText" lastClr="000000"/>
              </a:solidFill>
            </a:rPr>
            <a:t>i </a:t>
          </a:r>
        </a:p>
        <a:p>
          <a:pPr algn="ctr"/>
          <a:r>
            <a:rPr lang="pl-PL" sz="1000" b="1" dirty="0" smtClean="0">
              <a:solidFill>
                <a:sysClr val="windowText" lastClr="000000"/>
              </a:solidFill>
            </a:rPr>
            <a:t>Standaryzacja</a:t>
          </a:r>
          <a:endParaRPr lang="pl-PL" sz="1000" b="1" dirty="0">
            <a:solidFill>
              <a:sysClr val="windowText" lastClr="000000"/>
            </a:solidFill>
          </a:endParaRPr>
        </a:p>
      </dgm:t>
    </dgm:pt>
    <dgm:pt modelId="{B7C892DD-BD67-4497-B023-C9A313686324}" type="parTrans" cxnId="{2BAA4064-6277-4AA2-9AD0-A72A9A0231F9}">
      <dgm:prSet/>
      <dgm:spPr/>
      <dgm:t>
        <a:bodyPr/>
        <a:lstStyle/>
        <a:p>
          <a:pPr algn="ctr"/>
          <a:endParaRPr lang="pl-PL"/>
        </a:p>
      </dgm:t>
    </dgm:pt>
    <dgm:pt modelId="{48F272DE-7AD1-4B8B-95D0-6EA369E3FB82}" type="sibTrans" cxnId="{2BAA4064-6277-4AA2-9AD0-A72A9A0231F9}">
      <dgm:prSet/>
      <dgm:spPr/>
      <dgm:t>
        <a:bodyPr/>
        <a:lstStyle/>
        <a:p>
          <a:pPr algn="ctr"/>
          <a:endParaRPr lang="pl-PL"/>
        </a:p>
      </dgm:t>
    </dgm:pt>
    <dgm:pt modelId="{5C3BBB6C-B537-43D6-8044-C9045A9F201C}" type="pres">
      <dgm:prSet presAssocID="{C66DC9EE-FD31-4BDC-A0A0-A8717CE335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613DCDD-E243-4A0D-AC17-D87342D1BA0B}" type="pres">
      <dgm:prSet presAssocID="{4723B180-7BBD-42F6-96F9-8EC7184A106C}" presName="centerShape" presStyleLbl="node0" presStyleIdx="0" presStyleCnt="1"/>
      <dgm:spPr/>
      <dgm:t>
        <a:bodyPr/>
        <a:lstStyle/>
        <a:p>
          <a:endParaRPr lang="pl-PL"/>
        </a:p>
      </dgm:t>
    </dgm:pt>
    <dgm:pt modelId="{3BF56F44-B096-4445-A8EC-69128E364AA4}" type="pres">
      <dgm:prSet presAssocID="{C5154356-16CB-4A49-A2D1-C8E6CA939244}" presName="node" presStyleLbl="node1" presStyleIdx="0" presStyleCnt="4" custScaleX="17898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612300-D33D-4F60-9153-9ED66934CCB5}" type="pres">
      <dgm:prSet presAssocID="{C5154356-16CB-4A49-A2D1-C8E6CA939244}" presName="dummy" presStyleCnt="0"/>
      <dgm:spPr/>
    </dgm:pt>
    <dgm:pt modelId="{A4C09221-8EC2-4BFC-A46B-FCAD0E610026}" type="pres">
      <dgm:prSet presAssocID="{CB437E8D-BF07-4D9B-9B0C-D77A567700E6}" presName="sibTrans" presStyleLbl="sibTrans2D1" presStyleIdx="0" presStyleCnt="4" custScaleX="127997" custScaleY="101111" custLinFactNeighborX="11989" custLinFactNeighborY="-1998"/>
      <dgm:spPr/>
      <dgm:t>
        <a:bodyPr/>
        <a:lstStyle/>
        <a:p>
          <a:endParaRPr lang="pl-PL"/>
        </a:p>
      </dgm:t>
    </dgm:pt>
    <dgm:pt modelId="{30CFE6D1-7EAA-4271-A610-23176CE935E9}" type="pres">
      <dgm:prSet presAssocID="{277F5983-48B7-43C6-AE90-433482AF30C0}" presName="node" presStyleLbl="node1" presStyleIdx="1" presStyleCnt="4" custScaleX="1604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93C3BE-5500-4897-A199-FE7F0553ABAE}" type="pres">
      <dgm:prSet presAssocID="{277F5983-48B7-43C6-AE90-433482AF30C0}" presName="dummy" presStyleCnt="0"/>
      <dgm:spPr/>
    </dgm:pt>
    <dgm:pt modelId="{35C69F5A-9ED6-4EBC-9494-5C4F40B5AB15}" type="pres">
      <dgm:prSet presAssocID="{EFCC5689-EB2F-44AC-961A-866849C1E3F0}" presName="sibTrans" presStyleLbl="sibTrans2D1" presStyleIdx="1" presStyleCnt="4" custScaleX="125379" custScaleY="102709" custLinFactNeighborX="12389" custLinFactNeighborY="1998"/>
      <dgm:spPr/>
      <dgm:t>
        <a:bodyPr/>
        <a:lstStyle/>
        <a:p>
          <a:endParaRPr lang="pl-PL"/>
        </a:p>
      </dgm:t>
    </dgm:pt>
    <dgm:pt modelId="{A0C3318C-DEFA-4B14-937E-D821DB8C2B45}" type="pres">
      <dgm:prSet presAssocID="{AFDC28A6-5562-48A2-AA96-D080EAB4EEE2}" presName="node" presStyleLbl="node1" presStyleIdx="2" presStyleCnt="4" custScaleX="1784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2BE4AA-29A0-4CCD-8864-411A7E7836A7}" type="pres">
      <dgm:prSet presAssocID="{AFDC28A6-5562-48A2-AA96-D080EAB4EEE2}" presName="dummy" presStyleCnt="0"/>
      <dgm:spPr/>
    </dgm:pt>
    <dgm:pt modelId="{DB311F7A-D585-46D5-9483-9927BFBF3E39}" type="pres">
      <dgm:prSet presAssocID="{9E4C87EA-0D3D-43BC-9522-7FFF928B0933}" presName="sibTrans" presStyleLbl="sibTrans2D1" presStyleIdx="2" presStyleCnt="4" custScaleX="107795" custScaleY="96316" custLinFactNeighborX="-20382" custLinFactNeighborY="2797"/>
      <dgm:spPr/>
      <dgm:t>
        <a:bodyPr/>
        <a:lstStyle/>
        <a:p>
          <a:endParaRPr lang="pl-PL"/>
        </a:p>
      </dgm:t>
    </dgm:pt>
    <dgm:pt modelId="{4D4A092F-963A-4B5E-A51E-49C8A1F6F07D}" type="pres">
      <dgm:prSet presAssocID="{203E4FE6-1918-411B-8D8F-4B0B37A89189}" presName="node" presStyleLbl="node1" presStyleIdx="3" presStyleCnt="4" custScaleX="1585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3ACCED-5D99-4192-B09E-A13FF60419FF}" type="pres">
      <dgm:prSet presAssocID="{203E4FE6-1918-411B-8D8F-4B0B37A89189}" presName="dummy" presStyleCnt="0"/>
      <dgm:spPr/>
    </dgm:pt>
    <dgm:pt modelId="{C78AFFF6-A769-4ADD-B09E-C4172680A879}" type="pres">
      <dgm:prSet presAssocID="{48F272DE-7AD1-4B8B-95D0-6EA369E3FB82}" presName="sibTrans" presStyleLbl="sibTrans2D1" presStyleIdx="3" presStyleCnt="4" custScaleX="118406" custScaleY="101910" custLinFactNeighborX="-16786" custLinFactNeighborY="-1598"/>
      <dgm:spPr/>
      <dgm:t>
        <a:bodyPr/>
        <a:lstStyle/>
        <a:p>
          <a:endParaRPr lang="pl-PL"/>
        </a:p>
      </dgm:t>
    </dgm:pt>
  </dgm:ptLst>
  <dgm:cxnLst>
    <dgm:cxn modelId="{E2BAA53E-7216-422C-A5FF-AF723E9A1487}" type="presOf" srcId="{CB437E8D-BF07-4D9B-9B0C-D77A567700E6}" destId="{A4C09221-8EC2-4BFC-A46B-FCAD0E610026}" srcOrd="0" destOrd="0" presId="urn:microsoft.com/office/officeart/2005/8/layout/radial6"/>
    <dgm:cxn modelId="{D9315C5D-EC33-4FF6-B833-E190A37E2B8C}" type="presOf" srcId="{AFDC28A6-5562-48A2-AA96-D080EAB4EEE2}" destId="{A0C3318C-DEFA-4B14-937E-D821DB8C2B45}" srcOrd="0" destOrd="0" presId="urn:microsoft.com/office/officeart/2005/8/layout/radial6"/>
    <dgm:cxn modelId="{AC5FBC57-4D3F-41FC-87F8-5E24D4A19228}" type="presOf" srcId="{277F5983-48B7-43C6-AE90-433482AF30C0}" destId="{30CFE6D1-7EAA-4271-A610-23176CE935E9}" srcOrd="0" destOrd="0" presId="urn:microsoft.com/office/officeart/2005/8/layout/radial6"/>
    <dgm:cxn modelId="{33929933-79CF-4B6A-95B7-3DF04AE8C124}" srcId="{C66DC9EE-FD31-4BDC-A0A0-A8717CE335A7}" destId="{4723B180-7BBD-42F6-96F9-8EC7184A106C}" srcOrd="0" destOrd="0" parTransId="{66E51EF2-E777-4658-8F6C-497F23C39103}" sibTransId="{D4C4552A-1374-4071-8CF5-4E63E57F90C1}"/>
    <dgm:cxn modelId="{2BAA4064-6277-4AA2-9AD0-A72A9A0231F9}" srcId="{4723B180-7BBD-42F6-96F9-8EC7184A106C}" destId="{203E4FE6-1918-411B-8D8F-4B0B37A89189}" srcOrd="3" destOrd="0" parTransId="{B7C892DD-BD67-4497-B023-C9A313686324}" sibTransId="{48F272DE-7AD1-4B8B-95D0-6EA369E3FB82}"/>
    <dgm:cxn modelId="{EA61610A-48A3-4429-A403-00D4FB8DF4BF}" type="presOf" srcId="{48F272DE-7AD1-4B8B-95D0-6EA369E3FB82}" destId="{C78AFFF6-A769-4ADD-B09E-C4172680A879}" srcOrd="0" destOrd="0" presId="urn:microsoft.com/office/officeart/2005/8/layout/radial6"/>
    <dgm:cxn modelId="{880C9D7A-1A73-41F3-9298-7C89E41BB767}" type="presOf" srcId="{4723B180-7BBD-42F6-96F9-8EC7184A106C}" destId="{5613DCDD-E243-4A0D-AC17-D87342D1BA0B}" srcOrd="0" destOrd="0" presId="urn:microsoft.com/office/officeart/2005/8/layout/radial6"/>
    <dgm:cxn modelId="{99C93AD1-03E1-4E5F-8DC6-54A0EAF30219}" srcId="{4723B180-7BBD-42F6-96F9-8EC7184A106C}" destId="{C5154356-16CB-4A49-A2D1-C8E6CA939244}" srcOrd="0" destOrd="0" parTransId="{FEBA8376-CFD2-4FBD-ACFC-C4164417F290}" sibTransId="{CB437E8D-BF07-4D9B-9B0C-D77A567700E6}"/>
    <dgm:cxn modelId="{A42D33DC-4E66-4277-83DB-674BF430FDD0}" type="presOf" srcId="{C5154356-16CB-4A49-A2D1-C8E6CA939244}" destId="{3BF56F44-B096-4445-A8EC-69128E364AA4}" srcOrd="0" destOrd="0" presId="urn:microsoft.com/office/officeart/2005/8/layout/radial6"/>
    <dgm:cxn modelId="{67DF91C6-2926-4142-86B1-51C9D78BBF0B}" type="presOf" srcId="{9E4C87EA-0D3D-43BC-9522-7FFF928B0933}" destId="{DB311F7A-D585-46D5-9483-9927BFBF3E39}" srcOrd="0" destOrd="0" presId="urn:microsoft.com/office/officeart/2005/8/layout/radial6"/>
    <dgm:cxn modelId="{C0163294-846D-4384-B906-B05E89A0A9AB}" type="presOf" srcId="{C66DC9EE-FD31-4BDC-A0A0-A8717CE335A7}" destId="{5C3BBB6C-B537-43D6-8044-C9045A9F201C}" srcOrd="0" destOrd="0" presId="urn:microsoft.com/office/officeart/2005/8/layout/radial6"/>
    <dgm:cxn modelId="{6337BEF9-D13B-43AA-9038-1BDD6B6AFFCE}" srcId="{4723B180-7BBD-42F6-96F9-8EC7184A106C}" destId="{AFDC28A6-5562-48A2-AA96-D080EAB4EEE2}" srcOrd="2" destOrd="0" parTransId="{08DEBB59-B95F-416A-9B29-083DBA46B7B8}" sibTransId="{9E4C87EA-0D3D-43BC-9522-7FFF928B0933}"/>
    <dgm:cxn modelId="{3075768E-3D8B-49BB-B22C-925054B8804A}" type="presOf" srcId="{EFCC5689-EB2F-44AC-961A-866849C1E3F0}" destId="{35C69F5A-9ED6-4EBC-9494-5C4F40B5AB15}" srcOrd="0" destOrd="0" presId="urn:microsoft.com/office/officeart/2005/8/layout/radial6"/>
    <dgm:cxn modelId="{696B1DCC-CFC5-4DD0-92C9-B7B0855EA14D}" type="presOf" srcId="{203E4FE6-1918-411B-8D8F-4B0B37A89189}" destId="{4D4A092F-963A-4B5E-A51E-49C8A1F6F07D}" srcOrd="0" destOrd="0" presId="urn:microsoft.com/office/officeart/2005/8/layout/radial6"/>
    <dgm:cxn modelId="{DB780AAC-F1F0-4DE8-BF3C-90EA06D0E4DC}" srcId="{4723B180-7BBD-42F6-96F9-8EC7184A106C}" destId="{277F5983-48B7-43C6-AE90-433482AF30C0}" srcOrd="1" destOrd="0" parTransId="{CA3130C9-AE70-4D1D-B954-6FFBB354AE4E}" sibTransId="{EFCC5689-EB2F-44AC-961A-866849C1E3F0}"/>
    <dgm:cxn modelId="{4F7E1ED7-1505-48EF-B3C4-B6701B176D01}" type="presParOf" srcId="{5C3BBB6C-B537-43D6-8044-C9045A9F201C}" destId="{5613DCDD-E243-4A0D-AC17-D87342D1BA0B}" srcOrd="0" destOrd="0" presId="urn:microsoft.com/office/officeart/2005/8/layout/radial6"/>
    <dgm:cxn modelId="{CAE9AFB0-36EE-49FF-9BD0-E7493C938401}" type="presParOf" srcId="{5C3BBB6C-B537-43D6-8044-C9045A9F201C}" destId="{3BF56F44-B096-4445-A8EC-69128E364AA4}" srcOrd="1" destOrd="0" presId="urn:microsoft.com/office/officeart/2005/8/layout/radial6"/>
    <dgm:cxn modelId="{B20CB5D9-DD58-4842-9B99-3963D7A8191F}" type="presParOf" srcId="{5C3BBB6C-B537-43D6-8044-C9045A9F201C}" destId="{8F612300-D33D-4F60-9153-9ED66934CCB5}" srcOrd="2" destOrd="0" presId="urn:microsoft.com/office/officeart/2005/8/layout/radial6"/>
    <dgm:cxn modelId="{B33D1CFC-0EC4-4347-AC32-21EAB32E424B}" type="presParOf" srcId="{5C3BBB6C-B537-43D6-8044-C9045A9F201C}" destId="{A4C09221-8EC2-4BFC-A46B-FCAD0E610026}" srcOrd="3" destOrd="0" presId="urn:microsoft.com/office/officeart/2005/8/layout/radial6"/>
    <dgm:cxn modelId="{F9571FF2-5630-4695-87A7-6BDAAD0D1415}" type="presParOf" srcId="{5C3BBB6C-B537-43D6-8044-C9045A9F201C}" destId="{30CFE6D1-7EAA-4271-A610-23176CE935E9}" srcOrd="4" destOrd="0" presId="urn:microsoft.com/office/officeart/2005/8/layout/radial6"/>
    <dgm:cxn modelId="{80BB27A9-E818-4C11-871E-1A7E5030F3A8}" type="presParOf" srcId="{5C3BBB6C-B537-43D6-8044-C9045A9F201C}" destId="{B293C3BE-5500-4897-A199-FE7F0553ABAE}" srcOrd="5" destOrd="0" presId="urn:microsoft.com/office/officeart/2005/8/layout/radial6"/>
    <dgm:cxn modelId="{A6A56D31-FA9D-4116-9515-BB2C1B61C179}" type="presParOf" srcId="{5C3BBB6C-B537-43D6-8044-C9045A9F201C}" destId="{35C69F5A-9ED6-4EBC-9494-5C4F40B5AB15}" srcOrd="6" destOrd="0" presId="urn:microsoft.com/office/officeart/2005/8/layout/radial6"/>
    <dgm:cxn modelId="{C1E24279-0550-4232-90C0-5C4AABC112F8}" type="presParOf" srcId="{5C3BBB6C-B537-43D6-8044-C9045A9F201C}" destId="{A0C3318C-DEFA-4B14-937E-D821DB8C2B45}" srcOrd="7" destOrd="0" presId="urn:microsoft.com/office/officeart/2005/8/layout/radial6"/>
    <dgm:cxn modelId="{88105954-F352-4659-BE12-38F3D81F34A3}" type="presParOf" srcId="{5C3BBB6C-B537-43D6-8044-C9045A9F201C}" destId="{902BE4AA-29A0-4CCD-8864-411A7E7836A7}" srcOrd="8" destOrd="0" presId="urn:microsoft.com/office/officeart/2005/8/layout/radial6"/>
    <dgm:cxn modelId="{1F26C05B-02ED-44C2-B675-91207A11DCE5}" type="presParOf" srcId="{5C3BBB6C-B537-43D6-8044-C9045A9F201C}" destId="{DB311F7A-D585-46D5-9483-9927BFBF3E39}" srcOrd="9" destOrd="0" presId="urn:microsoft.com/office/officeart/2005/8/layout/radial6"/>
    <dgm:cxn modelId="{5EF94252-F284-42B7-AE5D-BA6048507428}" type="presParOf" srcId="{5C3BBB6C-B537-43D6-8044-C9045A9F201C}" destId="{4D4A092F-963A-4B5E-A51E-49C8A1F6F07D}" srcOrd="10" destOrd="0" presId="urn:microsoft.com/office/officeart/2005/8/layout/radial6"/>
    <dgm:cxn modelId="{18438DD6-AC6C-4256-87A0-6C89C1950CA8}" type="presParOf" srcId="{5C3BBB6C-B537-43D6-8044-C9045A9F201C}" destId="{413ACCED-5D99-4192-B09E-A13FF60419FF}" srcOrd="11" destOrd="0" presId="urn:microsoft.com/office/officeart/2005/8/layout/radial6"/>
    <dgm:cxn modelId="{E899CBA7-CEC9-4043-AAD4-DB89995A6537}" type="presParOf" srcId="{5C3BBB6C-B537-43D6-8044-C9045A9F201C}" destId="{C78AFFF6-A769-4ADD-B09E-C4172680A879}" srcOrd="12" destOrd="0" presId="urn:microsoft.com/office/officeart/2005/8/layout/radial6"/>
  </dgm:cxnLst>
  <dgm:bg/>
  <dgm:whole>
    <a:ln w="76200">
      <a:solidFill>
        <a:srgbClr val="FFFF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109E6E-EF49-4FF2-A75F-60571EA5E2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936F6D0-0A9B-44F7-A984-BB792E91674C}">
      <dgm:prSet phldrT="[Tekst]" custT="1"/>
      <dgm:spPr>
        <a:solidFill>
          <a:srgbClr val="FFFF00"/>
        </a:solidFill>
      </dgm:spPr>
      <dgm:t>
        <a:bodyPr/>
        <a:lstStyle/>
        <a:p>
          <a:r>
            <a:rPr lang="pl-PL" sz="2000" dirty="0">
              <a:solidFill>
                <a:sysClr val="windowText" lastClr="000000"/>
              </a:solidFill>
            </a:rPr>
            <a:t>I element MLW</a:t>
          </a:r>
        </a:p>
        <a:p>
          <a:r>
            <a:rPr lang="pl-PL" sz="2000" dirty="0">
              <a:solidFill>
                <a:sysClr val="windowText" lastClr="000000"/>
              </a:solidFill>
            </a:rPr>
            <a:t>Zespół Synergii Lokalnej</a:t>
          </a:r>
        </a:p>
      </dgm:t>
    </dgm:pt>
    <dgm:pt modelId="{450EE7B0-88EB-42D6-A470-40F5D1D3DA92}" type="parTrans" cxnId="{F7097617-4866-476A-989B-BBCD73E22AD7}">
      <dgm:prSet/>
      <dgm:spPr/>
      <dgm:t>
        <a:bodyPr/>
        <a:lstStyle/>
        <a:p>
          <a:endParaRPr lang="pl-PL"/>
        </a:p>
      </dgm:t>
    </dgm:pt>
    <dgm:pt modelId="{8C57AB9A-CCC4-4F79-BBB8-F313C8A5698A}" type="sibTrans" cxnId="{F7097617-4866-476A-989B-BBCD73E22AD7}">
      <dgm:prSet/>
      <dgm:spPr/>
      <dgm:t>
        <a:bodyPr/>
        <a:lstStyle/>
        <a:p>
          <a:endParaRPr lang="pl-PL"/>
        </a:p>
      </dgm:t>
    </dgm:pt>
    <dgm:pt modelId="{15CE1797-D76F-4496-ADE2-86649DBB0DE6}">
      <dgm:prSet phldrT="[Tekst]" custT="1"/>
      <dgm:spPr>
        <a:solidFill>
          <a:srgbClr val="FFFF00"/>
        </a:solidFill>
      </dgm:spPr>
      <dgm:t>
        <a:bodyPr/>
        <a:lstStyle/>
        <a:p>
          <a:r>
            <a:rPr lang="pl-PL" sz="2000" dirty="0">
              <a:solidFill>
                <a:sysClr val="windowText" lastClr="000000"/>
              </a:solidFill>
            </a:rPr>
            <a:t>II element MLW</a:t>
          </a:r>
        </a:p>
        <a:p>
          <a:r>
            <a:rPr lang="pl-PL" sz="2000" dirty="0">
              <a:solidFill>
                <a:sysClr val="windowText" lastClr="000000"/>
              </a:solidFill>
            </a:rPr>
            <a:t>Pakt na rzecz MLW</a:t>
          </a:r>
        </a:p>
      </dgm:t>
    </dgm:pt>
    <dgm:pt modelId="{0305FE8D-19FF-41BF-BE0C-6B6EA3CAA2DE}" type="parTrans" cxnId="{5C362F93-FA68-4417-A73D-4A4124EC9CBA}">
      <dgm:prSet/>
      <dgm:spPr/>
      <dgm:t>
        <a:bodyPr/>
        <a:lstStyle/>
        <a:p>
          <a:endParaRPr lang="pl-PL"/>
        </a:p>
      </dgm:t>
    </dgm:pt>
    <dgm:pt modelId="{8B43509C-2EBD-48CE-A0AD-DFD6CDEDB44F}" type="sibTrans" cxnId="{5C362F93-FA68-4417-A73D-4A4124EC9CBA}">
      <dgm:prSet/>
      <dgm:spPr/>
      <dgm:t>
        <a:bodyPr/>
        <a:lstStyle/>
        <a:p>
          <a:endParaRPr lang="pl-PL"/>
        </a:p>
      </dgm:t>
    </dgm:pt>
    <dgm:pt modelId="{7639AEBB-4FAF-4494-B353-51B628E43C0B}">
      <dgm:prSet phldrT="[Tekst]" custT="1"/>
      <dgm:spPr>
        <a:solidFill>
          <a:srgbClr val="FFFF00"/>
        </a:solidFill>
      </dgm:spPr>
      <dgm:t>
        <a:bodyPr/>
        <a:lstStyle/>
        <a:p>
          <a:r>
            <a:rPr lang="pl-PL" sz="1800" dirty="0">
              <a:solidFill>
                <a:sysClr val="windowText" lastClr="000000"/>
              </a:solidFill>
            </a:rPr>
            <a:t>III element MLW</a:t>
          </a:r>
        </a:p>
        <a:p>
          <a:r>
            <a:rPr lang="pl-PL" sz="1600" dirty="0">
              <a:solidFill>
                <a:sysClr val="windowText" lastClr="000000"/>
              </a:solidFill>
            </a:rPr>
            <a:t>Podmiot zatrudnienia socjalnego</a:t>
          </a:r>
        </a:p>
      </dgm:t>
    </dgm:pt>
    <dgm:pt modelId="{FEA97DE0-DD2E-4A09-81B6-98199A2B4159}" type="parTrans" cxnId="{57C7636F-1476-492E-853C-FAF64B44842E}">
      <dgm:prSet/>
      <dgm:spPr/>
      <dgm:t>
        <a:bodyPr/>
        <a:lstStyle/>
        <a:p>
          <a:endParaRPr lang="pl-PL"/>
        </a:p>
      </dgm:t>
    </dgm:pt>
    <dgm:pt modelId="{75E59D8D-301A-4441-99B6-981018408183}" type="sibTrans" cxnId="{57C7636F-1476-492E-853C-FAF64B44842E}">
      <dgm:prSet/>
      <dgm:spPr/>
      <dgm:t>
        <a:bodyPr/>
        <a:lstStyle/>
        <a:p>
          <a:endParaRPr lang="pl-PL"/>
        </a:p>
      </dgm:t>
    </dgm:pt>
    <dgm:pt modelId="{99CBCEB1-7BCC-4DCB-8F6A-A7BB5AC543D3}" type="pres">
      <dgm:prSet presAssocID="{95109E6E-EF49-4FF2-A75F-60571EA5E2C2}" presName="CompostProcess" presStyleCnt="0">
        <dgm:presLayoutVars>
          <dgm:dir/>
          <dgm:resizeHandles val="exact"/>
        </dgm:presLayoutVars>
      </dgm:prSet>
      <dgm:spPr/>
    </dgm:pt>
    <dgm:pt modelId="{5E5D4F86-6C35-42F9-A873-B0015122CE09}" type="pres">
      <dgm:prSet presAssocID="{95109E6E-EF49-4FF2-A75F-60571EA5E2C2}" presName="arrow" presStyleLbl="bgShp" presStyleIdx="0" presStyleCnt="1" custScaleX="117647"/>
      <dgm:spPr/>
    </dgm:pt>
    <dgm:pt modelId="{1870EB96-87F6-450E-8824-EE50E48839A1}" type="pres">
      <dgm:prSet presAssocID="{95109E6E-EF49-4FF2-A75F-60571EA5E2C2}" presName="linearProcess" presStyleCnt="0"/>
      <dgm:spPr/>
    </dgm:pt>
    <dgm:pt modelId="{27CEAC90-68E4-4BB1-B664-158D2BFA5F68}" type="pres">
      <dgm:prSet presAssocID="{D936F6D0-0A9B-44F7-A984-BB792E91674C}" presName="textNode" presStyleLbl="node1" presStyleIdx="0" presStyleCnt="3" custScaleY="16917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7C8DFA-B4E3-4536-8CD4-259B178E63A8}" type="pres">
      <dgm:prSet presAssocID="{8C57AB9A-CCC4-4F79-BBB8-F313C8A5698A}" presName="sibTrans" presStyleCnt="0"/>
      <dgm:spPr/>
    </dgm:pt>
    <dgm:pt modelId="{DD68F423-AB84-455B-96E3-B3FC829F2B39}" type="pres">
      <dgm:prSet presAssocID="{15CE1797-D76F-4496-ADE2-86649DBB0DE6}" presName="textNode" presStyleLbl="node1" presStyleIdx="1" presStyleCnt="3" custScaleY="16353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CD4FB5-AF0E-48AD-A28F-9BEE7EF10735}" type="pres">
      <dgm:prSet presAssocID="{8B43509C-2EBD-48CE-A0AD-DFD6CDEDB44F}" presName="sibTrans" presStyleCnt="0"/>
      <dgm:spPr/>
    </dgm:pt>
    <dgm:pt modelId="{8EC425F7-2DD0-40E4-A3E5-5A09A6B15F4D}" type="pres">
      <dgm:prSet presAssocID="{7639AEBB-4FAF-4494-B353-51B628E43C0B}" presName="textNode" presStyleLbl="node1" presStyleIdx="2" presStyleCnt="3" custScaleX="85339" custScaleY="1654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CF5F720-1863-4F56-8473-1D04E9CB266C}" type="presOf" srcId="{D936F6D0-0A9B-44F7-A984-BB792E91674C}" destId="{27CEAC90-68E4-4BB1-B664-158D2BFA5F68}" srcOrd="0" destOrd="0" presId="urn:microsoft.com/office/officeart/2005/8/layout/hProcess9"/>
    <dgm:cxn modelId="{1244C0B1-6C6A-4318-B176-ECD9DB3A194B}" type="presOf" srcId="{95109E6E-EF49-4FF2-A75F-60571EA5E2C2}" destId="{99CBCEB1-7BCC-4DCB-8F6A-A7BB5AC543D3}" srcOrd="0" destOrd="0" presId="urn:microsoft.com/office/officeart/2005/8/layout/hProcess9"/>
    <dgm:cxn modelId="{57C7636F-1476-492E-853C-FAF64B44842E}" srcId="{95109E6E-EF49-4FF2-A75F-60571EA5E2C2}" destId="{7639AEBB-4FAF-4494-B353-51B628E43C0B}" srcOrd="2" destOrd="0" parTransId="{FEA97DE0-DD2E-4A09-81B6-98199A2B4159}" sibTransId="{75E59D8D-301A-4441-99B6-981018408183}"/>
    <dgm:cxn modelId="{F7097617-4866-476A-989B-BBCD73E22AD7}" srcId="{95109E6E-EF49-4FF2-A75F-60571EA5E2C2}" destId="{D936F6D0-0A9B-44F7-A984-BB792E91674C}" srcOrd="0" destOrd="0" parTransId="{450EE7B0-88EB-42D6-A470-40F5D1D3DA92}" sibTransId="{8C57AB9A-CCC4-4F79-BBB8-F313C8A5698A}"/>
    <dgm:cxn modelId="{958E1FE3-6AAC-490E-B613-8C7CED2560BB}" type="presOf" srcId="{15CE1797-D76F-4496-ADE2-86649DBB0DE6}" destId="{DD68F423-AB84-455B-96E3-B3FC829F2B39}" srcOrd="0" destOrd="0" presId="urn:microsoft.com/office/officeart/2005/8/layout/hProcess9"/>
    <dgm:cxn modelId="{5EAB339A-213F-41AE-AC73-0AA7E2A4BCE2}" type="presOf" srcId="{7639AEBB-4FAF-4494-B353-51B628E43C0B}" destId="{8EC425F7-2DD0-40E4-A3E5-5A09A6B15F4D}" srcOrd="0" destOrd="0" presId="urn:microsoft.com/office/officeart/2005/8/layout/hProcess9"/>
    <dgm:cxn modelId="{5C362F93-FA68-4417-A73D-4A4124EC9CBA}" srcId="{95109E6E-EF49-4FF2-A75F-60571EA5E2C2}" destId="{15CE1797-D76F-4496-ADE2-86649DBB0DE6}" srcOrd="1" destOrd="0" parTransId="{0305FE8D-19FF-41BF-BE0C-6B6EA3CAA2DE}" sibTransId="{8B43509C-2EBD-48CE-A0AD-DFD6CDEDB44F}"/>
    <dgm:cxn modelId="{F91E8767-119F-4558-8CE7-B9CCFA9A5E53}" type="presParOf" srcId="{99CBCEB1-7BCC-4DCB-8F6A-A7BB5AC543D3}" destId="{5E5D4F86-6C35-42F9-A873-B0015122CE09}" srcOrd="0" destOrd="0" presId="urn:microsoft.com/office/officeart/2005/8/layout/hProcess9"/>
    <dgm:cxn modelId="{BCF87131-2F95-49BD-AB55-E0CEC5143674}" type="presParOf" srcId="{99CBCEB1-7BCC-4DCB-8F6A-A7BB5AC543D3}" destId="{1870EB96-87F6-450E-8824-EE50E48839A1}" srcOrd="1" destOrd="0" presId="urn:microsoft.com/office/officeart/2005/8/layout/hProcess9"/>
    <dgm:cxn modelId="{8913BD1E-7CF0-4B5B-9242-1AFD43394FE6}" type="presParOf" srcId="{1870EB96-87F6-450E-8824-EE50E48839A1}" destId="{27CEAC90-68E4-4BB1-B664-158D2BFA5F68}" srcOrd="0" destOrd="0" presId="urn:microsoft.com/office/officeart/2005/8/layout/hProcess9"/>
    <dgm:cxn modelId="{291B9E2B-BF8D-4AFD-8108-1C766B9C7431}" type="presParOf" srcId="{1870EB96-87F6-450E-8824-EE50E48839A1}" destId="{B47C8DFA-B4E3-4536-8CD4-259B178E63A8}" srcOrd="1" destOrd="0" presId="urn:microsoft.com/office/officeart/2005/8/layout/hProcess9"/>
    <dgm:cxn modelId="{76D1D458-32AD-446F-9E28-435E63232953}" type="presParOf" srcId="{1870EB96-87F6-450E-8824-EE50E48839A1}" destId="{DD68F423-AB84-455B-96E3-B3FC829F2B39}" srcOrd="2" destOrd="0" presId="urn:microsoft.com/office/officeart/2005/8/layout/hProcess9"/>
    <dgm:cxn modelId="{AFE5631A-7A60-4064-99B9-E30B23083450}" type="presParOf" srcId="{1870EB96-87F6-450E-8824-EE50E48839A1}" destId="{1BCD4FB5-AF0E-48AD-A28F-9BEE7EF10735}" srcOrd="3" destOrd="0" presId="urn:microsoft.com/office/officeart/2005/8/layout/hProcess9"/>
    <dgm:cxn modelId="{75061A23-86D7-4D78-B1BC-A3294F0473DE}" type="presParOf" srcId="{1870EB96-87F6-450E-8824-EE50E48839A1}" destId="{8EC425F7-2DD0-40E4-A3E5-5A09A6B15F4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977F06-B101-45C9-A650-262EF81F05A7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</dgm:pt>
    <dgm:pt modelId="{C9C36384-5590-449B-A478-0AF88807298B}">
      <dgm:prSet phldrT="[Tekst]" custT="1"/>
      <dgm:spPr/>
      <dgm:t>
        <a:bodyPr/>
        <a:lstStyle/>
        <a:p>
          <a:pPr algn="l"/>
          <a:r>
            <a:rPr lang="pl-PL" sz="1000" dirty="0">
              <a:solidFill>
                <a:schemeClr val="bg1"/>
              </a:solidFill>
            </a:rPr>
            <a:t>Diagnoza lokalna  </a:t>
          </a:r>
          <a:br>
            <a:rPr lang="pl-PL" sz="1000" dirty="0">
              <a:solidFill>
                <a:schemeClr val="bg1"/>
              </a:solidFill>
            </a:rPr>
          </a:br>
          <a:r>
            <a:rPr lang="pl-PL" sz="1000" dirty="0">
              <a:solidFill>
                <a:schemeClr val="bg1"/>
              </a:solidFill>
            </a:rPr>
            <a:t>oraz warianty ekonomicznych możliwości Gminy </a:t>
          </a:r>
        </a:p>
      </dgm:t>
    </dgm:pt>
    <dgm:pt modelId="{023CC88B-12A4-4A34-93B0-85D379B0BB0F}" type="parTrans" cxnId="{C715BEDD-5087-4172-AD69-59F7ED0A5CB9}">
      <dgm:prSet/>
      <dgm:spPr/>
      <dgm:t>
        <a:bodyPr/>
        <a:lstStyle/>
        <a:p>
          <a:endParaRPr lang="pl-PL"/>
        </a:p>
      </dgm:t>
    </dgm:pt>
    <dgm:pt modelId="{E07088B3-2B97-4BCE-90D1-F42033A21D41}" type="sibTrans" cxnId="{C715BEDD-5087-4172-AD69-59F7ED0A5CB9}">
      <dgm:prSet/>
      <dgm:spPr/>
      <dgm:t>
        <a:bodyPr/>
        <a:lstStyle/>
        <a:p>
          <a:endParaRPr lang="pl-PL"/>
        </a:p>
      </dgm:t>
    </dgm:pt>
    <dgm:pt modelId="{09399163-804D-4023-B39C-F2A102D743B1}">
      <dgm:prSet phldrT="[Tekst]" custT="1"/>
      <dgm:spPr/>
      <dgm:t>
        <a:bodyPr/>
        <a:lstStyle/>
        <a:p>
          <a:pPr algn="ctr"/>
          <a:endParaRPr lang="pl-PL" sz="1000" dirty="0">
            <a:solidFill>
              <a:schemeClr val="bg1"/>
            </a:solidFill>
          </a:endParaRPr>
        </a:p>
        <a:p>
          <a:pPr algn="l"/>
          <a:r>
            <a:rPr lang="pl-PL" sz="1000" dirty="0">
              <a:solidFill>
                <a:schemeClr val="bg1"/>
              </a:solidFill>
            </a:rPr>
            <a:t>Najpierw </a:t>
          </a:r>
          <a:br>
            <a:rPr lang="pl-PL" sz="1000" dirty="0">
              <a:solidFill>
                <a:schemeClr val="bg1"/>
              </a:solidFill>
            </a:rPr>
          </a:br>
          <a:r>
            <a:rPr lang="pl-PL" sz="1000" dirty="0">
              <a:solidFill>
                <a:schemeClr val="bg1"/>
              </a:solidFill>
            </a:rPr>
            <a:t>Klub Integracji Społecznej </a:t>
          </a:r>
          <a:br>
            <a:rPr lang="pl-PL" sz="1000" dirty="0">
              <a:solidFill>
                <a:schemeClr val="bg1"/>
              </a:solidFill>
            </a:rPr>
          </a:br>
          <a:r>
            <a:rPr lang="pl-PL" sz="1000" dirty="0">
              <a:solidFill>
                <a:schemeClr val="bg1"/>
              </a:solidFill>
            </a:rPr>
            <a:t>w Gminie</a:t>
          </a:r>
        </a:p>
      </dgm:t>
    </dgm:pt>
    <dgm:pt modelId="{B6192D4C-7A66-42F1-BFC1-6B6B17B58C03}" type="parTrans" cxnId="{B31647BA-F5CC-43C1-BB7B-7A332F020C3F}">
      <dgm:prSet/>
      <dgm:spPr/>
      <dgm:t>
        <a:bodyPr/>
        <a:lstStyle/>
        <a:p>
          <a:endParaRPr lang="pl-PL"/>
        </a:p>
      </dgm:t>
    </dgm:pt>
    <dgm:pt modelId="{51CDF112-F89B-4116-AE09-DECE84E211A2}" type="sibTrans" cxnId="{B31647BA-F5CC-43C1-BB7B-7A332F020C3F}">
      <dgm:prSet/>
      <dgm:spPr/>
      <dgm:t>
        <a:bodyPr/>
        <a:lstStyle/>
        <a:p>
          <a:endParaRPr lang="pl-PL"/>
        </a:p>
      </dgm:t>
    </dgm:pt>
    <dgm:pt modelId="{F5812A96-08C5-4BE6-8C94-495603AB92F4}">
      <dgm:prSet phldrT="[Tekst]" custT="1"/>
      <dgm:spPr/>
      <dgm:t>
        <a:bodyPr/>
        <a:lstStyle/>
        <a:p>
          <a:pPr algn="l"/>
          <a:endParaRPr lang="pl-PL" sz="1000" dirty="0"/>
        </a:p>
        <a:p>
          <a:pPr algn="l"/>
          <a:endParaRPr lang="pl-PL" sz="1000" dirty="0"/>
        </a:p>
        <a:p>
          <a:pPr algn="l"/>
          <a:r>
            <a:rPr lang="pl-PL" sz="1000" dirty="0" smtClean="0">
              <a:solidFill>
                <a:schemeClr val="bg1"/>
              </a:solidFill>
            </a:rPr>
            <a:t>Przyszłościowo </a:t>
          </a:r>
          <a:r>
            <a:rPr lang="pl-PL" sz="1000" dirty="0">
              <a:solidFill>
                <a:schemeClr val="bg1"/>
              </a:solidFill>
            </a:rPr>
            <a:t>Centrum Integracji </a:t>
          </a:r>
          <a:r>
            <a:rPr lang="pl-PL" sz="1000" dirty="0" smtClean="0">
              <a:solidFill>
                <a:schemeClr val="bg1"/>
              </a:solidFill>
            </a:rPr>
            <a:t>Społecznej</a:t>
          </a:r>
        </a:p>
        <a:p>
          <a:pPr algn="l"/>
          <a:r>
            <a:rPr lang="pl-PL" sz="1000" dirty="0" smtClean="0">
              <a:solidFill>
                <a:schemeClr val="bg1"/>
              </a:solidFill>
            </a:rPr>
            <a:t>lub </a:t>
          </a:r>
          <a:r>
            <a:rPr lang="pl-PL" sz="1000" dirty="0">
              <a:solidFill>
                <a:schemeClr val="bg1"/>
              </a:solidFill>
            </a:rPr>
            <a:t>spółdzielnia socjalna osób prawnych</a:t>
          </a:r>
        </a:p>
      </dgm:t>
    </dgm:pt>
    <dgm:pt modelId="{368602FB-41E5-43AE-A5A4-EDD9F38625AD}" type="parTrans" cxnId="{27867461-2758-4228-8C0D-8CAA959C9FB2}">
      <dgm:prSet/>
      <dgm:spPr/>
      <dgm:t>
        <a:bodyPr/>
        <a:lstStyle/>
        <a:p>
          <a:endParaRPr lang="pl-PL"/>
        </a:p>
      </dgm:t>
    </dgm:pt>
    <dgm:pt modelId="{C38CB74B-1C9B-480E-9C81-10CFB81F7063}" type="sibTrans" cxnId="{27867461-2758-4228-8C0D-8CAA959C9FB2}">
      <dgm:prSet/>
      <dgm:spPr/>
      <dgm:t>
        <a:bodyPr/>
        <a:lstStyle/>
        <a:p>
          <a:endParaRPr lang="pl-PL"/>
        </a:p>
      </dgm:t>
    </dgm:pt>
    <dgm:pt modelId="{1C0DF121-CAA1-4187-B955-1456DA497105}" type="pres">
      <dgm:prSet presAssocID="{8E977F06-B101-45C9-A650-262EF81F05A7}" presName="arrowDiagram" presStyleCnt="0">
        <dgm:presLayoutVars>
          <dgm:chMax val="5"/>
          <dgm:dir/>
          <dgm:resizeHandles val="exact"/>
        </dgm:presLayoutVars>
      </dgm:prSet>
      <dgm:spPr/>
    </dgm:pt>
    <dgm:pt modelId="{7CE840D8-B0B6-4E03-9E9E-A60A10E6D7D9}" type="pres">
      <dgm:prSet presAssocID="{8E977F06-B101-45C9-A650-262EF81F05A7}" presName="arrow" presStyleLbl="bgShp" presStyleIdx="0" presStyleCnt="1"/>
      <dgm:spPr/>
    </dgm:pt>
    <dgm:pt modelId="{B700FA8F-F874-4EE5-9323-3EE399F0DACF}" type="pres">
      <dgm:prSet presAssocID="{8E977F06-B101-45C9-A650-262EF81F05A7}" presName="arrowDiagram3" presStyleCnt="0"/>
      <dgm:spPr/>
    </dgm:pt>
    <dgm:pt modelId="{BE106540-4C4F-4F7F-B63C-67FC93B1B9A2}" type="pres">
      <dgm:prSet presAssocID="{C9C36384-5590-449B-A478-0AF88807298B}" presName="bullet3a" presStyleLbl="node1" presStyleIdx="0" presStyleCnt="3"/>
      <dgm:spPr/>
    </dgm:pt>
    <dgm:pt modelId="{10FEF2EF-61E6-4A92-9A5D-316ABE71BC16}" type="pres">
      <dgm:prSet presAssocID="{C9C36384-5590-449B-A478-0AF88807298B}" presName="textBox3a" presStyleLbl="revTx" presStyleIdx="0" presStyleCnt="3" custScaleX="123850" custScaleY="3598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B0ECAB-2E5F-495D-8A90-3FB8B33E320E}" type="pres">
      <dgm:prSet presAssocID="{09399163-804D-4023-B39C-F2A102D743B1}" presName="bullet3b" presStyleLbl="node1" presStyleIdx="1" presStyleCnt="3"/>
      <dgm:spPr/>
    </dgm:pt>
    <dgm:pt modelId="{9D9B4757-C00E-4F1B-857C-39AB75A11412}" type="pres">
      <dgm:prSet presAssocID="{09399163-804D-4023-B39C-F2A102D743B1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40BD7A-1B1B-473F-9186-C0EB64EE1FF6}" type="pres">
      <dgm:prSet presAssocID="{F5812A96-08C5-4BE6-8C94-495603AB92F4}" presName="bullet3c" presStyleLbl="node1" presStyleIdx="2" presStyleCnt="3"/>
      <dgm:spPr/>
    </dgm:pt>
    <dgm:pt modelId="{5C7C1369-E1A0-4CE1-88F5-FED34D98D531}" type="pres">
      <dgm:prSet presAssocID="{F5812A96-08C5-4BE6-8C94-495603AB92F4}" presName="textBox3c" presStyleLbl="revTx" presStyleIdx="2" presStyleCnt="3" custScaleX="115603" custLinFactNeighborX="-6464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4BFACE9-E83B-4EBA-9A14-3B2B0C026803}" type="presOf" srcId="{C9C36384-5590-449B-A478-0AF88807298B}" destId="{10FEF2EF-61E6-4A92-9A5D-316ABE71BC16}" srcOrd="0" destOrd="0" presId="urn:microsoft.com/office/officeart/2005/8/layout/arrow2"/>
    <dgm:cxn modelId="{C715BEDD-5087-4172-AD69-59F7ED0A5CB9}" srcId="{8E977F06-B101-45C9-A650-262EF81F05A7}" destId="{C9C36384-5590-449B-A478-0AF88807298B}" srcOrd="0" destOrd="0" parTransId="{023CC88B-12A4-4A34-93B0-85D379B0BB0F}" sibTransId="{E07088B3-2B97-4BCE-90D1-F42033A21D41}"/>
    <dgm:cxn modelId="{B31647BA-F5CC-43C1-BB7B-7A332F020C3F}" srcId="{8E977F06-B101-45C9-A650-262EF81F05A7}" destId="{09399163-804D-4023-B39C-F2A102D743B1}" srcOrd="1" destOrd="0" parTransId="{B6192D4C-7A66-42F1-BFC1-6B6B17B58C03}" sibTransId="{51CDF112-F89B-4116-AE09-DECE84E211A2}"/>
    <dgm:cxn modelId="{27867461-2758-4228-8C0D-8CAA959C9FB2}" srcId="{8E977F06-B101-45C9-A650-262EF81F05A7}" destId="{F5812A96-08C5-4BE6-8C94-495603AB92F4}" srcOrd="2" destOrd="0" parTransId="{368602FB-41E5-43AE-A5A4-EDD9F38625AD}" sibTransId="{C38CB74B-1C9B-480E-9C81-10CFB81F7063}"/>
    <dgm:cxn modelId="{4841BD16-BBAE-4C0B-B848-78ED34233CD5}" type="presOf" srcId="{F5812A96-08C5-4BE6-8C94-495603AB92F4}" destId="{5C7C1369-E1A0-4CE1-88F5-FED34D98D531}" srcOrd="0" destOrd="0" presId="urn:microsoft.com/office/officeart/2005/8/layout/arrow2"/>
    <dgm:cxn modelId="{AC8921E4-A283-4BF6-8919-A25CD2A918C0}" type="presOf" srcId="{09399163-804D-4023-B39C-F2A102D743B1}" destId="{9D9B4757-C00E-4F1B-857C-39AB75A11412}" srcOrd="0" destOrd="0" presId="urn:microsoft.com/office/officeart/2005/8/layout/arrow2"/>
    <dgm:cxn modelId="{7A55D185-773D-4214-99F4-0DE5BC563DEC}" type="presOf" srcId="{8E977F06-B101-45C9-A650-262EF81F05A7}" destId="{1C0DF121-CAA1-4187-B955-1456DA497105}" srcOrd="0" destOrd="0" presId="urn:microsoft.com/office/officeart/2005/8/layout/arrow2"/>
    <dgm:cxn modelId="{6DEB6B32-67A6-48F0-A013-ADB4EB3F7672}" type="presParOf" srcId="{1C0DF121-CAA1-4187-B955-1456DA497105}" destId="{7CE840D8-B0B6-4E03-9E9E-A60A10E6D7D9}" srcOrd="0" destOrd="0" presId="urn:microsoft.com/office/officeart/2005/8/layout/arrow2"/>
    <dgm:cxn modelId="{F1DF1327-F465-4CFA-BF99-32C34C244587}" type="presParOf" srcId="{1C0DF121-CAA1-4187-B955-1456DA497105}" destId="{B700FA8F-F874-4EE5-9323-3EE399F0DACF}" srcOrd="1" destOrd="0" presId="urn:microsoft.com/office/officeart/2005/8/layout/arrow2"/>
    <dgm:cxn modelId="{5AB74EAF-170C-46D7-8D5F-2F32FD17CE37}" type="presParOf" srcId="{B700FA8F-F874-4EE5-9323-3EE399F0DACF}" destId="{BE106540-4C4F-4F7F-B63C-67FC93B1B9A2}" srcOrd="0" destOrd="0" presId="urn:microsoft.com/office/officeart/2005/8/layout/arrow2"/>
    <dgm:cxn modelId="{A5644021-86AD-489C-8189-B0A13E45F908}" type="presParOf" srcId="{B700FA8F-F874-4EE5-9323-3EE399F0DACF}" destId="{10FEF2EF-61E6-4A92-9A5D-316ABE71BC16}" srcOrd="1" destOrd="0" presId="urn:microsoft.com/office/officeart/2005/8/layout/arrow2"/>
    <dgm:cxn modelId="{D3EFF22D-70DE-486B-8DDD-7160545612AE}" type="presParOf" srcId="{B700FA8F-F874-4EE5-9323-3EE399F0DACF}" destId="{82B0ECAB-2E5F-495D-8A90-3FB8B33E320E}" srcOrd="2" destOrd="0" presId="urn:microsoft.com/office/officeart/2005/8/layout/arrow2"/>
    <dgm:cxn modelId="{F91EFABD-0FFF-4286-9B84-667487B9CEB2}" type="presParOf" srcId="{B700FA8F-F874-4EE5-9323-3EE399F0DACF}" destId="{9D9B4757-C00E-4F1B-857C-39AB75A11412}" srcOrd="3" destOrd="0" presId="urn:microsoft.com/office/officeart/2005/8/layout/arrow2"/>
    <dgm:cxn modelId="{B204B997-8367-43FF-BF70-9083EB3E66DE}" type="presParOf" srcId="{B700FA8F-F874-4EE5-9323-3EE399F0DACF}" destId="{B640BD7A-1B1B-473F-9186-C0EB64EE1FF6}" srcOrd="4" destOrd="0" presId="urn:microsoft.com/office/officeart/2005/8/layout/arrow2"/>
    <dgm:cxn modelId="{D55B1E72-EEE2-40B5-921C-BBD816D453B1}" type="presParOf" srcId="{B700FA8F-F874-4EE5-9323-3EE399F0DACF}" destId="{5C7C1369-E1A0-4CE1-88F5-FED34D98D531}" srcOrd="5" destOrd="0" presId="urn:microsoft.com/office/officeart/2005/8/layout/arrow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1CD128-BFF6-4FB7-98E7-385E83C442B0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</dgm:pt>
    <dgm:pt modelId="{B4D8C280-CEB2-4326-A638-F40F436783F9}">
      <dgm:prSet phldrT="[Tekst]" custT="1"/>
      <dgm:spPr>
        <a:solidFill>
          <a:srgbClr val="FF0000"/>
        </a:solidFill>
      </dgm:spPr>
      <dgm:t>
        <a:bodyPr/>
        <a:lstStyle/>
        <a:p>
          <a:pPr algn="ctr"/>
          <a:r>
            <a:rPr lang="pl-PL" sz="1100" dirty="0">
              <a:solidFill>
                <a:sysClr val="windowText" lastClr="000000"/>
              </a:solidFill>
            </a:rPr>
            <a:t>Filar </a:t>
          </a:r>
          <a:r>
            <a:rPr lang="pl-PL" sz="1100" dirty="0" err="1">
              <a:solidFill>
                <a:sysClr val="windowText" lastClr="000000"/>
              </a:solidFill>
            </a:rPr>
            <a:t>Prozatrudnienowy</a:t>
          </a:r>
          <a:endParaRPr lang="pl-PL" sz="1100" dirty="0">
            <a:solidFill>
              <a:sysClr val="windowText" lastClr="000000"/>
            </a:solidFill>
          </a:endParaRPr>
        </a:p>
        <a:p>
          <a:pPr algn="ctr"/>
          <a:r>
            <a:rPr lang="pl-PL" sz="800" dirty="0">
              <a:solidFill>
                <a:schemeClr val="bg1"/>
              </a:solidFill>
            </a:rPr>
            <a:t>(publiczne </a:t>
          </a:r>
          <a:r>
            <a:rPr lang="pl-PL" sz="800" dirty="0" err="1">
              <a:solidFill>
                <a:schemeClr val="bg1"/>
              </a:solidFill>
            </a:rPr>
            <a:t>slużby</a:t>
          </a:r>
          <a:r>
            <a:rPr lang="pl-PL" sz="800" dirty="0">
              <a:solidFill>
                <a:schemeClr val="bg1"/>
              </a:solidFill>
            </a:rPr>
            <a:t> zatrudnienia</a:t>
          </a:r>
          <a:r>
            <a:rPr lang="pl-PL" sz="800" dirty="0"/>
            <a:t>)</a:t>
          </a:r>
        </a:p>
      </dgm:t>
    </dgm:pt>
    <dgm:pt modelId="{7CBF1CD1-A072-4271-ADC6-11BD98237E80}" type="parTrans" cxnId="{C0140E3D-6F61-4451-A853-E58773886920}">
      <dgm:prSet/>
      <dgm:spPr/>
      <dgm:t>
        <a:bodyPr/>
        <a:lstStyle/>
        <a:p>
          <a:pPr algn="ctr"/>
          <a:endParaRPr lang="pl-PL"/>
        </a:p>
      </dgm:t>
    </dgm:pt>
    <dgm:pt modelId="{3E10ACB1-FD83-49A3-A442-91D4E035328D}" type="sibTrans" cxnId="{C0140E3D-6F61-4451-A853-E58773886920}">
      <dgm:prSet/>
      <dgm:spPr/>
      <dgm:t>
        <a:bodyPr/>
        <a:lstStyle/>
        <a:p>
          <a:pPr algn="ctr"/>
          <a:endParaRPr lang="pl-PL"/>
        </a:p>
      </dgm:t>
    </dgm:pt>
    <dgm:pt modelId="{E0FB8454-3965-4E0F-918A-89CC7B5EA72F}">
      <dgm:prSet phldrT="[Tekst]" custT="1"/>
      <dgm:spPr>
        <a:solidFill>
          <a:srgbClr val="92D050"/>
        </a:solidFill>
      </dgm:spPr>
      <dgm:t>
        <a:bodyPr/>
        <a:lstStyle/>
        <a:p>
          <a:pPr algn="ctr"/>
          <a:r>
            <a:rPr lang="pl-PL" sz="1050">
              <a:solidFill>
                <a:sysClr val="windowText" lastClr="000000"/>
              </a:solidFill>
            </a:rPr>
            <a:t>Filar Pomocy Spolecznej</a:t>
          </a:r>
        </a:p>
        <a:p>
          <a:pPr algn="ctr"/>
          <a:r>
            <a:rPr lang="pl-PL" sz="1050">
              <a:solidFill>
                <a:sysClr val="windowText" lastClr="000000"/>
              </a:solidFill>
            </a:rPr>
            <a:t>(</a:t>
          </a:r>
          <a:r>
            <a:rPr lang="pl-PL" sz="800">
              <a:solidFill>
                <a:sysClr val="windowText" lastClr="000000"/>
              </a:solidFill>
            </a:rPr>
            <a:t>ośrodki pomocy spolecznej </a:t>
          </a:r>
          <a:br>
            <a:rPr lang="pl-PL" sz="800">
              <a:solidFill>
                <a:sysClr val="windowText" lastClr="000000"/>
              </a:solidFill>
            </a:rPr>
          </a:br>
          <a:r>
            <a:rPr lang="pl-PL" sz="800">
              <a:solidFill>
                <a:sysClr val="windowText" lastClr="000000"/>
              </a:solidFill>
            </a:rPr>
            <a:t>i organizacje pozarządowe)</a:t>
          </a:r>
          <a:endParaRPr lang="pl-PL" sz="1050">
            <a:solidFill>
              <a:sysClr val="windowText" lastClr="000000"/>
            </a:solidFill>
          </a:endParaRPr>
        </a:p>
      </dgm:t>
    </dgm:pt>
    <dgm:pt modelId="{DC4A6FD8-12E8-4C54-9F9C-B0FFDE80B100}" type="parTrans" cxnId="{9D5C311D-404A-45D7-BB60-9EDB83F0A718}">
      <dgm:prSet/>
      <dgm:spPr/>
      <dgm:t>
        <a:bodyPr/>
        <a:lstStyle/>
        <a:p>
          <a:pPr algn="ctr"/>
          <a:endParaRPr lang="pl-PL"/>
        </a:p>
      </dgm:t>
    </dgm:pt>
    <dgm:pt modelId="{D5F0D12B-ED90-49AB-92A2-6B3417D9D3F0}" type="sibTrans" cxnId="{9D5C311D-404A-45D7-BB60-9EDB83F0A718}">
      <dgm:prSet/>
      <dgm:spPr/>
      <dgm:t>
        <a:bodyPr/>
        <a:lstStyle/>
        <a:p>
          <a:pPr algn="ctr"/>
          <a:endParaRPr lang="pl-PL"/>
        </a:p>
      </dgm:t>
    </dgm:pt>
    <dgm:pt modelId="{60F73DF0-3D85-4CA1-8C4E-67AC921C4B9E}">
      <dgm:prSet phldrT="[Tekst]" custT="1"/>
      <dgm:spPr/>
      <dgm:t>
        <a:bodyPr/>
        <a:lstStyle/>
        <a:p>
          <a:pPr algn="ctr"/>
          <a:r>
            <a:rPr lang="pl-PL" sz="1050" dirty="0">
              <a:solidFill>
                <a:sysClr val="windowText" lastClr="000000"/>
              </a:solidFill>
            </a:rPr>
            <a:t>Filar Reintegracji Społecznej </a:t>
          </a:r>
          <a:r>
            <a:rPr lang="pl-PL" sz="1050" dirty="0" smtClean="0">
              <a:solidFill>
                <a:sysClr val="windowText" lastClr="000000"/>
              </a:solidFill>
            </a:rPr>
            <a:t/>
          </a:r>
          <a:br>
            <a:rPr lang="pl-PL" sz="1050" dirty="0" smtClean="0">
              <a:solidFill>
                <a:sysClr val="windowText" lastClr="000000"/>
              </a:solidFill>
            </a:rPr>
          </a:br>
          <a:r>
            <a:rPr lang="pl-PL" sz="1050" dirty="0" smtClean="0">
              <a:solidFill>
                <a:sysClr val="windowText" lastClr="000000"/>
              </a:solidFill>
            </a:rPr>
            <a:t>i </a:t>
          </a:r>
          <a:r>
            <a:rPr lang="pl-PL" sz="1050" dirty="0">
              <a:solidFill>
                <a:sysClr val="windowText" lastClr="000000"/>
              </a:solidFill>
            </a:rPr>
            <a:t>Zawodowej</a:t>
          </a:r>
        </a:p>
      </dgm:t>
    </dgm:pt>
    <dgm:pt modelId="{5177ADFB-2650-49FE-B814-D0F02BBF2386}" type="parTrans" cxnId="{FFA114D6-4446-4BF8-B025-1540FFBAF34D}">
      <dgm:prSet/>
      <dgm:spPr/>
      <dgm:t>
        <a:bodyPr/>
        <a:lstStyle/>
        <a:p>
          <a:pPr algn="ctr"/>
          <a:endParaRPr lang="pl-PL"/>
        </a:p>
      </dgm:t>
    </dgm:pt>
    <dgm:pt modelId="{0078C0CA-D61A-46CB-95DF-25FEFD66AE38}" type="sibTrans" cxnId="{FFA114D6-4446-4BF8-B025-1540FFBAF34D}">
      <dgm:prSet/>
      <dgm:spPr/>
      <dgm:t>
        <a:bodyPr/>
        <a:lstStyle/>
        <a:p>
          <a:pPr algn="ctr"/>
          <a:endParaRPr lang="pl-PL"/>
        </a:p>
      </dgm:t>
    </dgm:pt>
    <dgm:pt modelId="{3FBE2C67-0F95-4156-A9CE-F1C54EF19BC0}" type="pres">
      <dgm:prSet presAssocID="{511CD128-BFF6-4FB7-98E7-385E83C442B0}" presName="Name0" presStyleCnt="0">
        <dgm:presLayoutVars>
          <dgm:dir/>
          <dgm:resizeHandles val="exact"/>
        </dgm:presLayoutVars>
      </dgm:prSet>
      <dgm:spPr/>
    </dgm:pt>
    <dgm:pt modelId="{5892AE2E-7DD5-462B-A202-EA285FC458F0}" type="pres">
      <dgm:prSet presAssocID="{511CD128-BFF6-4FB7-98E7-385E83C442B0}" presName="fgShape" presStyleLbl="fgShp" presStyleIdx="0" presStyleCnt="1"/>
      <dgm:spPr/>
    </dgm:pt>
    <dgm:pt modelId="{3B26E1D9-5B5F-4FB9-AD2B-B04C305028BE}" type="pres">
      <dgm:prSet presAssocID="{511CD128-BFF6-4FB7-98E7-385E83C442B0}" presName="linComp" presStyleCnt="0"/>
      <dgm:spPr/>
    </dgm:pt>
    <dgm:pt modelId="{18F1ED33-9953-4E5A-88A8-3FB3CB3F6224}" type="pres">
      <dgm:prSet presAssocID="{B4D8C280-CEB2-4326-A638-F40F436783F9}" presName="compNode" presStyleCnt="0"/>
      <dgm:spPr/>
    </dgm:pt>
    <dgm:pt modelId="{3CAD89FB-B0E9-49AC-A882-2452CA802B98}" type="pres">
      <dgm:prSet presAssocID="{B4D8C280-CEB2-4326-A638-F40F436783F9}" presName="bkgdShape" presStyleLbl="node1" presStyleIdx="0" presStyleCnt="3"/>
      <dgm:spPr/>
      <dgm:t>
        <a:bodyPr/>
        <a:lstStyle/>
        <a:p>
          <a:endParaRPr lang="pl-PL"/>
        </a:p>
      </dgm:t>
    </dgm:pt>
    <dgm:pt modelId="{8AE67AE2-CFDB-427A-B93C-C22B9C624DAB}" type="pres">
      <dgm:prSet presAssocID="{B4D8C280-CEB2-4326-A638-F40F436783F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0BDB68-91F5-42E1-B573-6EBA612CA1A8}" type="pres">
      <dgm:prSet presAssocID="{B4D8C280-CEB2-4326-A638-F40F436783F9}" presName="invisiNode" presStyleLbl="node1" presStyleIdx="0" presStyleCnt="3"/>
      <dgm:spPr/>
    </dgm:pt>
    <dgm:pt modelId="{7BEECEF1-6A06-4198-9A7E-1FC2A0717456}" type="pres">
      <dgm:prSet presAssocID="{B4D8C280-CEB2-4326-A638-F40F436783F9}" presName="imagNode" presStyleLbl="fgImgPlace1" presStyleIdx="0" presStyleCnt="3"/>
      <dgm:spPr>
        <a:prstGeom prst="downArrow">
          <a:avLst/>
        </a:prstGeom>
      </dgm:spPr>
    </dgm:pt>
    <dgm:pt modelId="{4FB718F4-2C39-44E5-B3BF-9F7957BA025E}" type="pres">
      <dgm:prSet presAssocID="{3E10ACB1-FD83-49A3-A442-91D4E035328D}" presName="sibTrans" presStyleLbl="sibTrans2D1" presStyleIdx="0" presStyleCnt="0"/>
      <dgm:spPr/>
      <dgm:t>
        <a:bodyPr/>
        <a:lstStyle/>
        <a:p>
          <a:endParaRPr lang="pl-PL"/>
        </a:p>
      </dgm:t>
    </dgm:pt>
    <dgm:pt modelId="{BABE1AD7-A4BF-4151-9061-1BC4A47D13D9}" type="pres">
      <dgm:prSet presAssocID="{E0FB8454-3965-4E0F-918A-89CC7B5EA72F}" presName="compNode" presStyleCnt="0"/>
      <dgm:spPr/>
    </dgm:pt>
    <dgm:pt modelId="{BAC3721F-1011-46B5-9C3A-3ECD79074745}" type="pres">
      <dgm:prSet presAssocID="{E0FB8454-3965-4E0F-918A-89CC7B5EA72F}" presName="bkgdShape" presStyleLbl="node1" presStyleIdx="1" presStyleCnt="3"/>
      <dgm:spPr/>
      <dgm:t>
        <a:bodyPr/>
        <a:lstStyle/>
        <a:p>
          <a:endParaRPr lang="pl-PL"/>
        </a:p>
      </dgm:t>
    </dgm:pt>
    <dgm:pt modelId="{6742AEA5-88D7-41C4-902F-935C85C50479}" type="pres">
      <dgm:prSet presAssocID="{E0FB8454-3965-4E0F-918A-89CC7B5EA72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0BDF2D-AE2B-4147-A87D-E1FBC23E3F9C}" type="pres">
      <dgm:prSet presAssocID="{E0FB8454-3965-4E0F-918A-89CC7B5EA72F}" presName="invisiNode" presStyleLbl="node1" presStyleIdx="1" presStyleCnt="3"/>
      <dgm:spPr/>
    </dgm:pt>
    <dgm:pt modelId="{C916C586-DFCF-4052-9375-589896EA9AF2}" type="pres">
      <dgm:prSet presAssocID="{E0FB8454-3965-4E0F-918A-89CC7B5EA72F}" presName="imagNode" presStyleLbl="fgImgPlace1" presStyleIdx="1" presStyleCnt="3"/>
      <dgm:spPr>
        <a:prstGeom prst="downArrow">
          <a:avLst/>
        </a:prstGeom>
      </dgm:spPr>
    </dgm:pt>
    <dgm:pt modelId="{125482FB-F6BE-46BE-AC8D-545FA5564148}" type="pres">
      <dgm:prSet presAssocID="{D5F0D12B-ED90-49AB-92A2-6B3417D9D3F0}" presName="sibTrans" presStyleLbl="sibTrans2D1" presStyleIdx="0" presStyleCnt="0"/>
      <dgm:spPr/>
      <dgm:t>
        <a:bodyPr/>
        <a:lstStyle/>
        <a:p>
          <a:endParaRPr lang="pl-PL"/>
        </a:p>
      </dgm:t>
    </dgm:pt>
    <dgm:pt modelId="{F3552233-A10E-4EC7-AB0B-002FA9F82A41}" type="pres">
      <dgm:prSet presAssocID="{60F73DF0-3D85-4CA1-8C4E-67AC921C4B9E}" presName="compNode" presStyleCnt="0"/>
      <dgm:spPr/>
    </dgm:pt>
    <dgm:pt modelId="{A88FF2C7-C3E2-4C88-BCCD-1E55E5BDAE1A}" type="pres">
      <dgm:prSet presAssocID="{60F73DF0-3D85-4CA1-8C4E-67AC921C4B9E}" presName="bkgdShape" presStyleLbl="node1" presStyleIdx="2" presStyleCnt="3"/>
      <dgm:spPr/>
      <dgm:t>
        <a:bodyPr/>
        <a:lstStyle/>
        <a:p>
          <a:endParaRPr lang="pl-PL"/>
        </a:p>
      </dgm:t>
    </dgm:pt>
    <dgm:pt modelId="{1D64ED94-ABE4-4155-A58B-A5C2D6DEB07A}" type="pres">
      <dgm:prSet presAssocID="{60F73DF0-3D85-4CA1-8C4E-67AC921C4B9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AE19B4-4F65-4B0C-BA69-9195BD9F9244}" type="pres">
      <dgm:prSet presAssocID="{60F73DF0-3D85-4CA1-8C4E-67AC921C4B9E}" presName="invisiNode" presStyleLbl="node1" presStyleIdx="2" presStyleCnt="3"/>
      <dgm:spPr/>
    </dgm:pt>
    <dgm:pt modelId="{1D78FF41-3920-41EB-BB77-854E9AF34BC2}" type="pres">
      <dgm:prSet presAssocID="{60F73DF0-3D85-4CA1-8C4E-67AC921C4B9E}" presName="imagNode" presStyleLbl="fgImgPlace1" presStyleIdx="2" presStyleCnt="3"/>
      <dgm:spPr>
        <a:prstGeom prst="downArrow">
          <a:avLst/>
        </a:prstGeom>
      </dgm:spPr>
    </dgm:pt>
  </dgm:ptLst>
  <dgm:cxnLst>
    <dgm:cxn modelId="{123F08D4-E017-48B5-A3D1-237F9C61128B}" type="presOf" srcId="{3E10ACB1-FD83-49A3-A442-91D4E035328D}" destId="{4FB718F4-2C39-44E5-B3BF-9F7957BA025E}" srcOrd="0" destOrd="0" presId="urn:microsoft.com/office/officeart/2005/8/layout/hList7#1"/>
    <dgm:cxn modelId="{6D69E9BF-0BB0-4F0E-A496-D2B40FB4B463}" type="presOf" srcId="{60F73DF0-3D85-4CA1-8C4E-67AC921C4B9E}" destId="{1D64ED94-ABE4-4155-A58B-A5C2D6DEB07A}" srcOrd="1" destOrd="0" presId="urn:microsoft.com/office/officeart/2005/8/layout/hList7#1"/>
    <dgm:cxn modelId="{5FBB1165-DFCC-481B-9A08-455201BEED6B}" type="presOf" srcId="{B4D8C280-CEB2-4326-A638-F40F436783F9}" destId="{3CAD89FB-B0E9-49AC-A882-2452CA802B98}" srcOrd="0" destOrd="0" presId="urn:microsoft.com/office/officeart/2005/8/layout/hList7#1"/>
    <dgm:cxn modelId="{FFFB9814-E293-4355-9058-A08640C0B57A}" type="presOf" srcId="{E0FB8454-3965-4E0F-918A-89CC7B5EA72F}" destId="{BAC3721F-1011-46B5-9C3A-3ECD79074745}" srcOrd="0" destOrd="0" presId="urn:microsoft.com/office/officeart/2005/8/layout/hList7#1"/>
    <dgm:cxn modelId="{65D4C4F7-2E60-49EE-8A09-C2D26A2D097B}" type="presOf" srcId="{B4D8C280-CEB2-4326-A638-F40F436783F9}" destId="{8AE67AE2-CFDB-427A-B93C-C22B9C624DAB}" srcOrd="1" destOrd="0" presId="urn:microsoft.com/office/officeart/2005/8/layout/hList7#1"/>
    <dgm:cxn modelId="{FFA114D6-4446-4BF8-B025-1540FFBAF34D}" srcId="{511CD128-BFF6-4FB7-98E7-385E83C442B0}" destId="{60F73DF0-3D85-4CA1-8C4E-67AC921C4B9E}" srcOrd="2" destOrd="0" parTransId="{5177ADFB-2650-49FE-B814-D0F02BBF2386}" sibTransId="{0078C0CA-D61A-46CB-95DF-25FEFD66AE38}"/>
    <dgm:cxn modelId="{20EE324C-981C-4CC2-BD72-90E2099D0009}" type="presOf" srcId="{E0FB8454-3965-4E0F-918A-89CC7B5EA72F}" destId="{6742AEA5-88D7-41C4-902F-935C85C50479}" srcOrd="1" destOrd="0" presId="urn:microsoft.com/office/officeart/2005/8/layout/hList7#1"/>
    <dgm:cxn modelId="{9D5C311D-404A-45D7-BB60-9EDB83F0A718}" srcId="{511CD128-BFF6-4FB7-98E7-385E83C442B0}" destId="{E0FB8454-3965-4E0F-918A-89CC7B5EA72F}" srcOrd="1" destOrd="0" parTransId="{DC4A6FD8-12E8-4C54-9F9C-B0FFDE80B100}" sibTransId="{D5F0D12B-ED90-49AB-92A2-6B3417D9D3F0}"/>
    <dgm:cxn modelId="{2ABC073C-3AF2-430F-91F4-0CC5A3CACA9B}" type="presOf" srcId="{60F73DF0-3D85-4CA1-8C4E-67AC921C4B9E}" destId="{A88FF2C7-C3E2-4C88-BCCD-1E55E5BDAE1A}" srcOrd="0" destOrd="0" presId="urn:microsoft.com/office/officeart/2005/8/layout/hList7#1"/>
    <dgm:cxn modelId="{7D2FEC45-D48C-44EB-A40C-5D3EC540D5FC}" type="presOf" srcId="{D5F0D12B-ED90-49AB-92A2-6B3417D9D3F0}" destId="{125482FB-F6BE-46BE-AC8D-545FA5564148}" srcOrd="0" destOrd="0" presId="urn:microsoft.com/office/officeart/2005/8/layout/hList7#1"/>
    <dgm:cxn modelId="{D2DB953C-6117-4069-A2D5-9DA35235BECD}" type="presOf" srcId="{511CD128-BFF6-4FB7-98E7-385E83C442B0}" destId="{3FBE2C67-0F95-4156-A9CE-F1C54EF19BC0}" srcOrd="0" destOrd="0" presId="urn:microsoft.com/office/officeart/2005/8/layout/hList7#1"/>
    <dgm:cxn modelId="{C0140E3D-6F61-4451-A853-E58773886920}" srcId="{511CD128-BFF6-4FB7-98E7-385E83C442B0}" destId="{B4D8C280-CEB2-4326-A638-F40F436783F9}" srcOrd="0" destOrd="0" parTransId="{7CBF1CD1-A072-4271-ADC6-11BD98237E80}" sibTransId="{3E10ACB1-FD83-49A3-A442-91D4E035328D}"/>
    <dgm:cxn modelId="{B3065521-EA4A-4B35-AC89-91150C657A09}" type="presParOf" srcId="{3FBE2C67-0F95-4156-A9CE-F1C54EF19BC0}" destId="{5892AE2E-7DD5-462B-A202-EA285FC458F0}" srcOrd="0" destOrd="0" presId="urn:microsoft.com/office/officeart/2005/8/layout/hList7#1"/>
    <dgm:cxn modelId="{FDEFB003-5F48-4E92-BBE2-4AA81E48EBAC}" type="presParOf" srcId="{3FBE2C67-0F95-4156-A9CE-F1C54EF19BC0}" destId="{3B26E1D9-5B5F-4FB9-AD2B-B04C305028BE}" srcOrd="1" destOrd="0" presId="urn:microsoft.com/office/officeart/2005/8/layout/hList7#1"/>
    <dgm:cxn modelId="{CBA1CCAC-29F9-41C3-B153-640B06DF782D}" type="presParOf" srcId="{3B26E1D9-5B5F-4FB9-AD2B-B04C305028BE}" destId="{18F1ED33-9953-4E5A-88A8-3FB3CB3F6224}" srcOrd="0" destOrd="0" presId="urn:microsoft.com/office/officeart/2005/8/layout/hList7#1"/>
    <dgm:cxn modelId="{36B5140D-50A9-44A0-810A-E5AA451857CF}" type="presParOf" srcId="{18F1ED33-9953-4E5A-88A8-3FB3CB3F6224}" destId="{3CAD89FB-B0E9-49AC-A882-2452CA802B98}" srcOrd="0" destOrd="0" presId="urn:microsoft.com/office/officeart/2005/8/layout/hList7#1"/>
    <dgm:cxn modelId="{FEF69F4D-1316-4F3C-88B2-0C017BB62630}" type="presParOf" srcId="{18F1ED33-9953-4E5A-88A8-3FB3CB3F6224}" destId="{8AE67AE2-CFDB-427A-B93C-C22B9C624DAB}" srcOrd="1" destOrd="0" presId="urn:microsoft.com/office/officeart/2005/8/layout/hList7#1"/>
    <dgm:cxn modelId="{F2961815-FD6B-4CA6-9BA2-1EB322E562FD}" type="presParOf" srcId="{18F1ED33-9953-4E5A-88A8-3FB3CB3F6224}" destId="{3C0BDB68-91F5-42E1-B573-6EBA612CA1A8}" srcOrd="2" destOrd="0" presId="urn:microsoft.com/office/officeart/2005/8/layout/hList7#1"/>
    <dgm:cxn modelId="{AA719733-7EF7-47C2-AF64-9532CD86EA3D}" type="presParOf" srcId="{18F1ED33-9953-4E5A-88A8-3FB3CB3F6224}" destId="{7BEECEF1-6A06-4198-9A7E-1FC2A0717456}" srcOrd="3" destOrd="0" presId="urn:microsoft.com/office/officeart/2005/8/layout/hList7#1"/>
    <dgm:cxn modelId="{DBDDC37A-18EB-4D11-8CB2-68933C635A4D}" type="presParOf" srcId="{3B26E1D9-5B5F-4FB9-AD2B-B04C305028BE}" destId="{4FB718F4-2C39-44E5-B3BF-9F7957BA025E}" srcOrd="1" destOrd="0" presId="urn:microsoft.com/office/officeart/2005/8/layout/hList7#1"/>
    <dgm:cxn modelId="{5542FE96-EA10-4659-847F-47FA1ABAA0B4}" type="presParOf" srcId="{3B26E1D9-5B5F-4FB9-AD2B-B04C305028BE}" destId="{BABE1AD7-A4BF-4151-9061-1BC4A47D13D9}" srcOrd="2" destOrd="0" presId="urn:microsoft.com/office/officeart/2005/8/layout/hList7#1"/>
    <dgm:cxn modelId="{BF887367-84D6-4F2B-B016-2A0524AB07B8}" type="presParOf" srcId="{BABE1AD7-A4BF-4151-9061-1BC4A47D13D9}" destId="{BAC3721F-1011-46B5-9C3A-3ECD79074745}" srcOrd="0" destOrd="0" presId="urn:microsoft.com/office/officeart/2005/8/layout/hList7#1"/>
    <dgm:cxn modelId="{F1882E12-421D-47FE-AC98-AEE41FB8DDAC}" type="presParOf" srcId="{BABE1AD7-A4BF-4151-9061-1BC4A47D13D9}" destId="{6742AEA5-88D7-41C4-902F-935C85C50479}" srcOrd="1" destOrd="0" presId="urn:microsoft.com/office/officeart/2005/8/layout/hList7#1"/>
    <dgm:cxn modelId="{059037C7-0DC9-4184-BAC7-F7452B999027}" type="presParOf" srcId="{BABE1AD7-A4BF-4151-9061-1BC4A47D13D9}" destId="{A30BDF2D-AE2B-4147-A87D-E1FBC23E3F9C}" srcOrd="2" destOrd="0" presId="urn:microsoft.com/office/officeart/2005/8/layout/hList7#1"/>
    <dgm:cxn modelId="{3CA5F3B1-F821-4803-9409-35B30ED1ABCF}" type="presParOf" srcId="{BABE1AD7-A4BF-4151-9061-1BC4A47D13D9}" destId="{C916C586-DFCF-4052-9375-589896EA9AF2}" srcOrd="3" destOrd="0" presId="urn:microsoft.com/office/officeart/2005/8/layout/hList7#1"/>
    <dgm:cxn modelId="{74C75B27-B8A2-4B08-925C-F9C5C5992484}" type="presParOf" srcId="{3B26E1D9-5B5F-4FB9-AD2B-B04C305028BE}" destId="{125482FB-F6BE-46BE-AC8D-545FA5564148}" srcOrd="3" destOrd="0" presId="urn:microsoft.com/office/officeart/2005/8/layout/hList7#1"/>
    <dgm:cxn modelId="{66608D05-C858-4DA4-8303-AC793D2C85E2}" type="presParOf" srcId="{3B26E1D9-5B5F-4FB9-AD2B-B04C305028BE}" destId="{F3552233-A10E-4EC7-AB0B-002FA9F82A41}" srcOrd="4" destOrd="0" presId="urn:microsoft.com/office/officeart/2005/8/layout/hList7#1"/>
    <dgm:cxn modelId="{E6404E40-8902-42B9-9A7C-72BE3FCC49A9}" type="presParOf" srcId="{F3552233-A10E-4EC7-AB0B-002FA9F82A41}" destId="{A88FF2C7-C3E2-4C88-BCCD-1E55E5BDAE1A}" srcOrd="0" destOrd="0" presId="urn:microsoft.com/office/officeart/2005/8/layout/hList7#1"/>
    <dgm:cxn modelId="{81C9D095-2931-4ECE-AF74-0B13EA9034D4}" type="presParOf" srcId="{F3552233-A10E-4EC7-AB0B-002FA9F82A41}" destId="{1D64ED94-ABE4-4155-A58B-A5C2D6DEB07A}" srcOrd="1" destOrd="0" presId="urn:microsoft.com/office/officeart/2005/8/layout/hList7#1"/>
    <dgm:cxn modelId="{08A6E888-3D18-4D01-B1AB-4F8C0D26D484}" type="presParOf" srcId="{F3552233-A10E-4EC7-AB0B-002FA9F82A41}" destId="{B5AE19B4-4F65-4B0C-BA69-9195BD9F9244}" srcOrd="2" destOrd="0" presId="urn:microsoft.com/office/officeart/2005/8/layout/hList7#1"/>
    <dgm:cxn modelId="{F6005A72-A0C9-446D-A1E0-14080838EBD6}" type="presParOf" srcId="{F3552233-A10E-4EC7-AB0B-002FA9F82A41}" destId="{1D78FF41-3920-41EB-BB77-854E9AF34BC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C6597B-736B-4AAD-BEE7-16FC49562ECF}" type="doc">
      <dgm:prSet loTypeId="urn:microsoft.com/office/officeart/2005/8/layout/funnel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4FD5865B-B191-4748-8C50-8622C4C8AF0B}">
      <dgm:prSet phldrT="[Tekst]" custT="1"/>
      <dgm:spPr>
        <a:solidFill>
          <a:srgbClr val="92D050"/>
        </a:solidFill>
      </dgm:spPr>
      <dgm:t>
        <a:bodyPr/>
        <a:lstStyle/>
        <a:p>
          <a:pPr algn="ctr"/>
          <a:r>
            <a:rPr lang="pl-PL" sz="1000" b="0"/>
            <a:t>POWIATOWA RADA POŻYTKU PUBLICZNEGO</a:t>
          </a:r>
        </a:p>
      </dgm:t>
    </dgm:pt>
    <dgm:pt modelId="{720DF63B-109A-49DC-9E8E-33A27D99796B}" type="parTrans" cxnId="{57C140B2-1AB6-40E2-996D-5B5BE4B12D53}">
      <dgm:prSet/>
      <dgm:spPr/>
      <dgm:t>
        <a:bodyPr/>
        <a:lstStyle/>
        <a:p>
          <a:pPr algn="ctr"/>
          <a:endParaRPr lang="pl-PL"/>
        </a:p>
      </dgm:t>
    </dgm:pt>
    <dgm:pt modelId="{488A16A4-BEC6-41F4-994A-63389B8B8E85}" type="sibTrans" cxnId="{57C140B2-1AB6-40E2-996D-5B5BE4B12D53}">
      <dgm:prSet/>
      <dgm:spPr/>
      <dgm:t>
        <a:bodyPr/>
        <a:lstStyle/>
        <a:p>
          <a:pPr algn="ctr"/>
          <a:endParaRPr lang="pl-PL"/>
        </a:p>
      </dgm:t>
    </dgm:pt>
    <dgm:pt modelId="{6CA852A2-F92D-4F75-B0AE-E170D244F807}">
      <dgm:prSet phldrT="[Tekst]" custT="1"/>
      <dgm:spPr>
        <a:solidFill>
          <a:srgbClr val="FF0000"/>
        </a:solidFill>
      </dgm:spPr>
      <dgm:t>
        <a:bodyPr/>
        <a:lstStyle/>
        <a:p>
          <a:pPr algn="ctr"/>
          <a:r>
            <a:rPr lang="pl-PL" sz="1000" b="0" dirty="0"/>
            <a:t>POWIATOWA RADA ZATRUDNIENIA</a:t>
          </a:r>
        </a:p>
      </dgm:t>
    </dgm:pt>
    <dgm:pt modelId="{5C75EF7D-DE16-4420-A96E-A7BD1FB043A7}" type="parTrans" cxnId="{AE6F800A-B26D-4259-9047-D5155BA5E419}">
      <dgm:prSet/>
      <dgm:spPr/>
      <dgm:t>
        <a:bodyPr/>
        <a:lstStyle/>
        <a:p>
          <a:pPr algn="ctr"/>
          <a:endParaRPr lang="pl-PL"/>
        </a:p>
      </dgm:t>
    </dgm:pt>
    <dgm:pt modelId="{592380F2-7567-4F1D-8150-9A5AF8F84B0E}" type="sibTrans" cxnId="{AE6F800A-B26D-4259-9047-D5155BA5E419}">
      <dgm:prSet/>
      <dgm:spPr/>
      <dgm:t>
        <a:bodyPr/>
        <a:lstStyle/>
        <a:p>
          <a:pPr algn="ctr"/>
          <a:endParaRPr lang="pl-PL"/>
        </a:p>
      </dgm:t>
    </dgm:pt>
    <dgm:pt modelId="{F284BA22-3FD0-4C9C-845F-0477DDC03C3D}">
      <dgm:prSet phldrT="[Tekst]" custT="1"/>
      <dgm:spPr>
        <a:solidFill>
          <a:srgbClr val="FFFF00"/>
        </a:solidFill>
      </dgm:spPr>
      <dgm:t>
        <a:bodyPr/>
        <a:lstStyle/>
        <a:p>
          <a:pPr algn="ctr"/>
          <a:r>
            <a:rPr lang="pl-PL" sz="1000" b="1">
              <a:solidFill>
                <a:sysClr val="windowText" lastClr="000000"/>
              </a:solidFill>
            </a:rPr>
            <a:t>ZESPOŁY SYNEGRII LOKALNEJ</a:t>
          </a:r>
        </a:p>
      </dgm:t>
    </dgm:pt>
    <dgm:pt modelId="{8C596CA5-1B3F-4A36-8B63-E97170E1EF8E}" type="parTrans" cxnId="{9DD90196-95D8-498C-9BBF-6FAE56DB68B9}">
      <dgm:prSet/>
      <dgm:spPr/>
      <dgm:t>
        <a:bodyPr/>
        <a:lstStyle/>
        <a:p>
          <a:pPr algn="ctr"/>
          <a:endParaRPr lang="pl-PL"/>
        </a:p>
      </dgm:t>
    </dgm:pt>
    <dgm:pt modelId="{D71ACA70-C6E6-4AA3-84D1-F7B7C28F13EE}" type="sibTrans" cxnId="{9DD90196-95D8-498C-9BBF-6FAE56DB68B9}">
      <dgm:prSet/>
      <dgm:spPr/>
      <dgm:t>
        <a:bodyPr/>
        <a:lstStyle/>
        <a:p>
          <a:pPr algn="ctr"/>
          <a:endParaRPr lang="pl-PL"/>
        </a:p>
      </dgm:t>
    </dgm:pt>
    <dgm:pt modelId="{84412F88-1A71-40D6-8EAA-816CED114022}">
      <dgm:prSet phldrT="[Tekst]"/>
      <dgm:spPr/>
      <dgm:t>
        <a:bodyPr/>
        <a:lstStyle/>
        <a:p>
          <a:pPr algn="ctr"/>
          <a:r>
            <a:rPr lang="pl-PL" b="1"/>
            <a:t>Regionalna Platforma Współpracy</a:t>
          </a:r>
        </a:p>
        <a:p>
          <a:pPr algn="ctr"/>
          <a:r>
            <a:rPr lang="pl-PL" b="1"/>
            <a:t>szczebla powiatowego</a:t>
          </a:r>
        </a:p>
      </dgm:t>
    </dgm:pt>
    <dgm:pt modelId="{6BB6087B-53BC-4990-A726-7410CBF7D439}" type="parTrans" cxnId="{2657F0E1-3D7D-41C4-99CC-FDCA234741EB}">
      <dgm:prSet/>
      <dgm:spPr/>
      <dgm:t>
        <a:bodyPr/>
        <a:lstStyle/>
        <a:p>
          <a:pPr algn="ctr"/>
          <a:endParaRPr lang="pl-PL"/>
        </a:p>
      </dgm:t>
    </dgm:pt>
    <dgm:pt modelId="{199C59B0-A70B-4AD8-8F85-F9E0887286FA}" type="sibTrans" cxnId="{2657F0E1-3D7D-41C4-99CC-FDCA234741EB}">
      <dgm:prSet/>
      <dgm:spPr/>
      <dgm:t>
        <a:bodyPr/>
        <a:lstStyle/>
        <a:p>
          <a:pPr algn="ctr"/>
          <a:endParaRPr lang="pl-PL"/>
        </a:p>
      </dgm:t>
    </dgm:pt>
    <dgm:pt modelId="{11F17B9D-581E-4E40-910F-885F0B4F1C3E}" type="pres">
      <dgm:prSet presAssocID="{C1C6597B-736B-4AAD-BEE7-16FC49562EC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C7F72D1-8902-455A-BB34-AC52256D51E9}" type="pres">
      <dgm:prSet presAssocID="{C1C6597B-736B-4AAD-BEE7-16FC49562ECF}" presName="ellipse" presStyleLbl="trBgShp" presStyleIdx="0" presStyleCnt="1"/>
      <dgm:spPr/>
    </dgm:pt>
    <dgm:pt modelId="{C714E555-0DCF-48FE-9D07-B341E7781104}" type="pres">
      <dgm:prSet presAssocID="{C1C6597B-736B-4AAD-BEE7-16FC49562ECF}" presName="arrow1" presStyleLbl="fgShp" presStyleIdx="0" presStyleCnt="1"/>
      <dgm:spPr/>
    </dgm:pt>
    <dgm:pt modelId="{5E33C4AF-0D41-494E-A2B2-0D547D723A4B}" type="pres">
      <dgm:prSet presAssocID="{C1C6597B-736B-4AAD-BEE7-16FC49562ECF}" presName="rectangle" presStyleLbl="revTx" presStyleIdx="0" presStyleCnt="1" custAng="0" custScaleY="851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812468-AD4D-478C-8DEB-606D30162CE4}" type="pres">
      <dgm:prSet presAssocID="{6CA852A2-F92D-4F75-B0AE-E170D244F807}" presName="item1" presStyleLbl="node1" presStyleIdx="0" presStyleCnt="3" custScaleX="129796" custScaleY="952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BCFE94-FDCA-4A6D-8EF5-3C960AAF348D}" type="pres">
      <dgm:prSet presAssocID="{F284BA22-3FD0-4C9C-845F-0477DDC03C3D}" presName="item2" presStyleLbl="node1" presStyleIdx="1" presStyleCnt="3" custScaleX="126957" custScaleY="849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844218-293B-414E-AADF-3CA105FFA9FE}" type="pres">
      <dgm:prSet presAssocID="{84412F88-1A71-40D6-8EAA-816CED114022}" presName="item3" presStyleLbl="node1" presStyleIdx="2" presStyleCnt="3" custScaleX="1186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2132D6-8D88-4522-AC8E-2197F044E1F5}" type="pres">
      <dgm:prSet presAssocID="{C1C6597B-736B-4AAD-BEE7-16FC49562ECF}" presName="funnel" presStyleLbl="trAlignAcc1" presStyleIdx="0" presStyleCnt="1" custScaleX="199944" custScaleY="142857" custLinFactNeighborX="2201" custLinFactNeighborY="12049"/>
      <dgm:spPr>
        <a:solidFill>
          <a:srgbClr val="00B0F0">
            <a:alpha val="40000"/>
          </a:srgbClr>
        </a:solidFill>
      </dgm:spPr>
    </dgm:pt>
  </dgm:ptLst>
  <dgm:cxnLst>
    <dgm:cxn modelId="{2657F0E1-3D7D-41C4-99CC-FDCA234741EB}" srcId="{C1C6597B-736B-4AAD-BEE7-16FC49562ECF}" destId="{84412F88-1A71-40D6-8EAA-816CED114022}" srcOrd="3" destOrd="0" parTransId="{6BB6087B-53BC-4990-A726-7410CBF7D439}" sibTransId="{199C59B0-A70B-4AD8-8F85-F9E0887286FA}"/>
    <dgm:cxn modelId="{AE6F800A-B26D-4259-9047-D5155BA5E419}" srcId="{C1C6597B-736B-4AAD-BEE7-16FC49562ECF}" destId="{6CA852A2-F92D-4F75-B0AE-E170D244F807}" srcOrd="1" destOrd="0" parTransId="{5C75EF7D-DE16-4420-A96E-A7BD1FB043A7}" sibTransId="{592380F2-7567-4F1D-8150-9A5AF8F84B0E}"/>
    <dgm:cxn modelId="{8E5E29A6-FCBC-43B4-AA1B-EF025C83DDF8}" type="presOf" srcId="{C1C6597B-736B-4AAD-BEE7-16FC49562ECF}" destId="{11F17B9D-581E-4E40-910F-885F0B4F1C3E}" srcOrd="0" destOrd="0" presId="urn:microsoft.com/office/officeart/2005/8/layout/funnel1"/>
    <dgm:cxn modelId="{83A04785-2DCE-497F-A1E2-4041D541B38A}" type="presOf" srcId="{4FD5865B-B191-4748-8C50-8622C4C8AF0B}" destId="{2F844218-293B-414E-AADF-3CA105FFA9FE}" srcOrd="0" destOrd="0" presId="urn:microsoft.com/office/officeart/2005/8/layout/funnel1"/>
    <dgm:cxn modelId="{9DD90196-95D8-498C-9BBF-6FAE56DB68B9}" srcId="{C1C6597B-736B-4AAD-BEE7-16FC49562ECF}" destId="{F284BA22-3FD0-4C9C-845F-0477DDC03C3D}" srcOrd="2" destOrd="0" parTransId="{8C596CA5-1B3F-4A36-8B63-E97170E1EF8E}" sibTransId="{D71ACA70-C6E6-4AA3-84D1-F7B7C28F13EE}"/>
    <dgm:cxn modelId="{32AC4EEC-C7F8-4DCE-92EA-3030E7C6E492}" type="presOf" srcId="{6CA852A2-F92D-4F75-B0AE-E170D244F807}" destId="{19BCFE94-FDCA-4A6D-8EF5-3C960AAF348D}" srcOrd="0" destOrd="0" presId="urn:microsoft.com/office/officeart/2005/8/layout/funnel1"/>
    <dgm:cxn modelId="{0C107E5F-BDFD-46EF-A988-D3576FE28138}" type="presOf" srcId="{F284BA22-3FD0-4C9C-845F-0477DDC03C3D}" destId="{3A812468-AD4D-478C-8DEB-606D30162CE4}" srcOrd="0" destOrd="0" presId="urn:microsoft.com/office/officeart/2005/8/layout/funnel1"/>
    <dgm:cxn modelId="{5F240EA7-3521-4B6D-BA93-39A7FFBB6E2B}" type="presOf" srcId="{84412F88-1A71-40D6-8EAA-816CED114022}" destId="{5E33C4AF-0D41-494E-A2B2-0D547D723A4B}" srcOrd="0" destOrd="0" presId="urn:microsoft.com/office/officeart/2005/8/layout/funnel1"/>
    <dgm:cxn modelId="{57C140B2-1AB6-40E2-996D-5B5BE4B12D53}" srcId="{C1C6597B-736B-4AAD-BEE7-16FC49562ECF}" destId="{4FD5865B-B191-4748-8C50-8622C4C8AF0B}" srcOrd="0" destOrd="0" parTransId="{720DF63B-109A-49DC-9E8E-33A27D99796B}" sibTransId="{488A16A4-BEC6-41F4-994A-63389B8B8E85}"/>
    <dgm:cxn modelId="{5790FE05-5675-4C7E-B0D1-A32AE4C878B3}" type="presParOf" srcId="{11F17B9D-581E-4E40-910F-885F0B4F1C3E}" destId="{DC7F72D1-8902-455A-BB34-AC52256D51E9}" srcOrd="0" destOrd="0" presId="urn:microsoft.com/office/officeart/2005/8/layout/funnel1"/>
    <dgm:cxn modelId="{DED07112-EB00-43AC-B803-406F71EF7CDC}" type="presParOf" srcId="{11F17B9D-581E-4E40-910F-885F0B4F1C3E}" destId="{C714E555-0DCF-48FE-9D07-B341E7781104}" srcOrd="1" destOrd="0" presId="urn:microsoft.com/office/officeart/2005/8/layout/funnel1"/>
    <dgm:cxn modelId="{C79BBA7C-8CDF-4124-9FA8-E76487C5E506}" type="presParOf" srcId="{11F17B9D-581E-4E40-910F-885F0B4F1C3E}" destId="{5E33C4AF-0D41-494E-A2B2-0D547D723A4B}" srcOrd="2" destOrd="0" presId="urn:microsoft.com/office/officeart/2005/8/layout/funnel1"/>
    <dgm:cxn modelId="{1C261381-67E9-45EE-AC75-8F91D4721908}" type="presParOf" srcId="{11F17B9D-581E-4E40-910F-885F0B4F1C3E}" destId="{3A812468-AD4D-478C-8DEB-606D30162CE4}" srcOrd="3" destOrd="0" presId="urn:microsoft.com/office/officeart/2005/8/layout/funnel1"/>
    <dgm:cxn modelId="{F036CAD9-6498-481F-8C89-6AFAFD6A2EB4}" type="presParOf" srcId="{11F17B9D-581E-4E40-910F-885F0B4F1C3E}" destId="{19BCFE94-FDCA-4A6D-8EF5-3C960AAF348D}" srcOrd="4" destOrd="0" presId="urn:microsoft.com/office/officeart/2005/8/layout/funnel1"/>
    <dgm:cxn modelId="{7BFEF486-3947-4175-BFCD-587DD487744B}" type="presParOf" srcId="{11F17B9D-581E-4E40-910F-885F0B4F1C3E}" destId="{2F844218-293B-414E-AADF-3CA105FFA9FE}" srcOrd="5" destOrd="0" presId="urn:microsoft.com/office/officeart/2005/8/layout/funnel1"/>
    <dgm:cxn modelId="{731961F1-FB08-43CF-A958-E531CB0E5A06}" type="presParOf" srcId="{11F17B9D-581E-4E40-910F-885F0B4F1C3E}" destId="{8F2132D6-8D88-4522-AC8E-2197F044E1F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E5C265-4B75-4C35-836A-F092D5C5A45F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5FB2575-8C5E-4567-B1B9-46368178BBCD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1000">
              <a:solidFill>
                <a:sysClr val="windowText" lastClr="000000"/>
              </a:solidFill>
            </a:rPr>
            <a:t>Przedstawiciele Wojewódzkiej Rady Zatrudnienia </a:t>
          </a:r>
        </a:p>
      </dgm:t>
    </dgm:pt>
    <dgm:pt modelId="{96CE04A3-0D10-466B-B002-EB83020812E3}" type="parTrans" cxnId="{00F45418-7DF5-4902-B663-8F176BFF3942}">
      <dgm:prSet/>
      <dgm:spPr/>
      <dgm:t>
        <a:bodyPr/>
        <a:lstStyle/>
        <a:p>
          <a:endParaRPr lang="pl-PL"/>
        </a:p>
      </dgm:t>
    </dgm:pt>
    <dgm:pt modelId="{016BD4C8-0EE2-432B-9EF2-DDD850154ADA}" type="sibTrans" cxnId="{00F45418-7DF5-4902-B663-8F176BFF3942}">
      <dgm:prSet/>
      <dgm:spPr/>
      <dgm:t>
        <a:bodyPr/>
        <a:lstStyle/>
        <a:p>
          <a:endParaRPr lang="pl-PL"/>
        </a:p>
      </dgm:t>
    </dgm:pt>
    <dgm:pt modelId="{9C967958-7734-434F-9238-1651459DC577}">
      <dgm:prSet phldrT="[Tekst]" custT="1"/>
      <dgm:spPr>
        <a:solidFill>
          <a:srgbClr val="FFFF00">
            <a:alpha val="89804"/>
          </a:srgbClr>
        </a:solidFill>
      </dgm:spPr>
      <dgm:t>
        <a:bodyPr/>
        <a:lstStyle/>
        <a:p>
          <a:pPr algn="l"/>
          <a:r>
            <a:rPr lang="pl-PL" sz="1000"/>
            <a:t>Obszar Rynku Pracy - publicznych słuzb zatrudnienia </a:t>
          </a:r>
        </a:p>
      </dgm:t>
    </dgm:pt>
    <dgm:pt modelId="{406EC22A-68FD-4905-92B3-5EC32FCD8218}" type="parTrans" cxnId="{B3CC2272-7A98-4033-8EFD-42B9B5D31025}">
      <dgm:prSet/>
      <dgm:spPr/>
      <dgm:t>
        <a:bodyPr/>
        <a:lstStyle/>
        <a:p>
          <a:endParaRPr lang="pl-PL"/>
        </a:p>
      </dgm:t>
    </dgm:pt>
    <dgm:pt modelId="{4F4294FE-AF1F-4C23-8945-DA6428F7C6E5}" type="sibTrans" cxnId="{B3CC2272-7A98-4033-8EFD-42B9B5D31025}">
      <dgm:prSet/>
      <dgm:spPr/>
      <dgm:t>
        <a:bodyPr/>
        <a:lstStyle/>
        <a:p>
          <a:endParaRPr lang="pl-PL"/>
        </a:p>
      </dgm:t>
    </dgm:pt>
    <dgm:pt modelId="{74454100-BDA0-4A4B-90C0-E8EB10FC1033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1000">
              <a:solidFill>
                <a:sysClr val="windowText" lastClr="000000"/>
              </a:solidFill>
            </a:rPr>
            <a:t>Przedstawiciele Wojewódzkiej Rady Pożytku Publiczneggo</a:t>
          </a:r>
        </a:p>
      </dgm:t>
    </dgm:pt>
    <dgm:pt modelId="{BEAEF475-33F7-4E4D-865D-0DD41454D09F}" type="parTrans" cxnId="{D943CDF4-1348-4D69-AC94-C1EDCF6F435A}">
      <dgm:prSet/>
      <dgm:spPr/>
      <dgm:t>
        <a:bodyPr/>
        <a:lstStyle/>
        <a:p>
          <a:endParaRPr lang="pl-PL"/>
        </a:p>
      </dgm:t>
    </dgm:pt>
    <dgm:pt modelId="{C399F88B-2C32-4677-B58B-9D4D6062DCE0}" type="sibTrans" cxnId="{D943CDF4-1348-4D69-AC94-C1EDCF6F435A}">
      <dgm:prSet/>
      <dgm:spPr/>
      <dgm:t>
        <a:bodyPr/>
        <a:lstStyle/>
        <a:p>
          <a:endParaRPr lang="pl-PL"/>
        </a:p>
      </dgm:t>
    </dgm:pt>
    <dgm:pt modelId="{5F710EAE-5B08-4846-B70D-193875C55AAC}">
      <dgm:prSet phldrT="[Teks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pl-PL" sz="1000"/>
        </a:p>
      </dgm:t>
    </dgm:pt>
    <dgm:pt modelId="{0B200FF3-9555-469E-B560-E6B1FDBCF03D}" type="parTrans" cxnId="{0BFC5E90-1783-46B3-8A70-15934D3D65E7}">
      <dgm:prSet/>
      <dgm:spPr/>
      <dgm:t>
        <a:bodyPr/>
        <a:lstStyle/>
        <a:p>
          <a:endParaRPr lang="pl-PL"/>
        </a:p>
      </dgm:t>
    </dgm:pt>
    <dgm:pt modelId="{4AA814E9-592F-4554-9224-50789539347C}" type="sibTrans" cxnId="{0BFC5E90-1783-46B3-8A70-15934D3D65E7}">
      <dgm:prSet/>
      <dgm:spPr/>
      <dgm:t>
        <a:bodyPr/>
        <a:lstStyle/>
        <a:p>
          <a:endParaRPr lang="pl-PL"/>
        </a:p>
      </dgm:t>
    </dgm:pt>
    <dgm:pt modelId="{DBA2B7FC-2CDF-46C0-83B6-485296F7867F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1000">
              <a:solidFill>
                <a:sysClr val="windowText" lastClr="000000"/>
              </a:solidFill>
            </a:rPr>
            <a:t>Przedstawiciele administracji wojewódzkiej - Marsząałka Województwa oraz Wojewody</a:t>
          </a:r>
        </a:p>
      </dgm:t>
    </dgm:pt>
    <dgm:pt modelId="{BCDE20DC-741E-49CC-863B-F34B7E4F3380}" type="parTrans" cxnId="{3ED5CDB4-036A-4D2E-AE3F-2D66A4BD8D45}">
      <dgm:prSet/>
      <dgm:spPr/>
      <dgm:t>
        <a:bodyPr/>
        <a:lstStyle/>
        <a:p>
          <a:endParaRPr lang="pl-PL"/>
        </a:p>
      </dgm:t>
    </dgm:pt>
    <dgm:pt modelId="{C6B7D2C3-ED74-4F5F-B3DE-34617CF1A4C7}" type="sibTrans" cxnId="{3ED5CDB4-036A-4D2E-AE3F-2D66A4BD8D45}">
      <dgm:prSet/>
      <dgm:spPr/>
      <dgm:t>
        <a:bodyPr/>
        <a:lstStyle/>
        <a:p>
          <a:endParaRPr lang="pl-PL"/>
        </a:p>
      </dgm:t>
    </dgm:pt>
    <dgm:pt modelId="{7EC8B10C-9B22-4B86-9AED-BC9278B2C484}">
      <dgm:prSet phldrT="[Tekst]" custT="1"/>
      <dgm:spPr>
        <a:solidFill>
          <a:srgbClr val="66CCFF">
            <a:alpha val="89804"/>
          </a:srgbClr>
        </a:solidFill>
      </dgm:spPr>
      <dgm:t>
        <a:bodyPr/>
        <a:lstStyle/>
        <a:p>
          <a:r>
            <a:rPr lang="pl-PL" sz="1000"/>
            <a:t>Obszar kreowania polityki rynku pracy, polityki społecznej w regionie  </a:t>
          </a:r>
        </a:p>
      </dgm:t>
    </dgm:pt>
    <dgm:pt modelId="{FAAD86EB-424A-4E4B-AEEB-798313B80B26}" type="parTrans" cxnId="{BF40943D-3C5F-47CB-93E6-FF8789BB6729}">
      <dgm:prSet/>
      <dgm:spPr/>
      <dgm:t>
        <a:bodyPr/>
        <a:lstStyle/>
        <a:p>
          <a:endParaRPr lang="pl-PL"/>
        </a:p>
      </dgm:t>
    </dgm:pt>
    <dgm:pt modelId="{DE148193-1D83-49DC-BF8D-12FB1A144702}" type="sibTrans" cxnId="{BF40943D-3C5F-47CB-93E6-FF8789BB6729}">
      <dgm:prSet/>
      <dgm:spPr/>
      <dgm:t>
        <a:bodyPr/>
        <a:lstStyle/>
        <a:p>
          <a:endParaRPr lang="pl-PL"/>
        </a:p>
      </dgm:t>
    </dgm:pt>
    <dgm:pt modelId="{22F723DB-ECED-4F95-A063-DEF8F6FA461B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1000">
              <a:solidFill>
                <a:sysClr val="windowText" lastClr="000000"/>
              </a:solidFill>
            </a:rPr>
            <a:t>Przedstawiciele Regionalnych Platform Współpracy Powiatów danego województwa</a:t>
          </a:r>
        </a:p>
      </dgm:t>
    </dgm:pt>
    <dgm:pt modelId="{FA151015-A676-4EAE-8F3D-1895AC35D2E5}" type="parTrans" cxnId="{AF32D683-C8C7-4F39-B1AC-45476451587D}">
      <dgm:prSet/>
      <dgm:spPr/>
      <dgm:t>
        <a:bodyPr/>
        <a:lstStyle/>
        <a:p>
          <a:endParaRPr lang="pl-PL"/>
        </a:p>
      </dgm:t>
    </dgm:pt>
    <dgm:pt modelId="{34E98F73-BF45-40FB-A989-2DDFBB4E53FF}" type="sibTrans" cxnId="{AF32D683-C8C7-4F39-B1AC-45476451587D}">
      <dgm:prSet/>
      <dgm:spPr/>
      <dgm:t>
        <a:bodyPr/>
        <a:lstStyle/>
        <a:p>
          <a:endParaRPr lang="pl-PL"/>
        </a:p>
      </dgm:t>
    </dgm:pt>
    <dgm:pt modelId="{B56FAF02-4BA0-4DA4-86C3-4B230C94E0FD}">
      <dgm:prSet phldrT="[Tekst]" custT="1"/>
      <dgm:spPr>
        <a:solidFill>
          <a:srgbClr val="FFFF00">
            <a:alpha val="89804"/>
          </a:srgbClr>
        </a:solidFill>
      </dgm:spPr>
      <dgm:t>
        <a:bodyPr/>
        <a:lstStyle/>
        <a:p>
          <a:pPr algn="l"/>
          <a:endParaRPr lang="pl-PL" sz="1000"/>
        </a:p>
      </dgm:t>
    </dgm:pt>
    <dgm:pt modelId="{1144B055-5042-4BF5-A4EF-6D18B964637A}" type="parTrans" cxnId="{5F4377B0-9A73-4897-A856-95A48A7EFF01}">
      <dgm:prSet/>
      <dgm:spPr/>
      <dgm:t>
        <a:bodyPr/>
        <a:lstStyle/>
        <a:p>
          <a:endParaRPr lang="pl-PL"/>
        </a:p>
      </dgm:t>
    </dgm:pt>
    <dgm:pt modelId="{28708035-02D2-4924-997C-70FE7C7F544E}" type="sibTrans" cxnId="{5F4377B0-9A73-4897-A856-95A48A7EFF01}">
      <dgm:prSet/>
      <dgm:spPr/>
      <dgm:t>
        <a:bodyPr/>
        <a:lstStyle/>
        <a:p>
          <a:endParaRPr lang="pl-PL"/>
        </a:p>
      </dgm:t>
    </dgm:pt>
    <dgm:pt modelId="{1F51E5CB-7648-4C17-8C26-475A0B8A86BF}">
      <dgm:prSet phldrT="[Teks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pl-PL" sz="1000"/>
            <a:t>Sfery działaności pożytjku publicznego prowadzone przez III sektor</a:t>
          </a:r>
        </a:p>
      </dgm:t>
    </dgm:pt>
    <dgm:pt modelId="{3412322D-8F1E-495F-BC05-473307BFF343}" type="parTrans" cxnId="{4369D5A9-02A4-4EBA-82C2-4AF1A4B588B8}">
      <dgm:prSet/>
      <dgm:spPr/>
      <dgm:t>
        <a:bodyPr/>
        <a:lstStyle/>
        <a:p>
          <a:endParaRPr lang="pl-PL"/>
        </a:p>
      </dgm:t>
    </dgm:pt>
    <dgm:pt modelId="{96557C6C-D252-4126-B40E-2BAAE568635E}" type="sibTrans" cxnId="{4369D5A9-02A4-4EBA-82C2-4AF1A4B588B8}">
      <dgm:prSet/>
      <dgm:spPr/>
      <dgm:t>
        <a:bodyPr/>
        <a:lstStyle/>
        <a:p>
          <a:endParaRPr lang="pl-PL"/>
        </a:p>
      </dgm:t>
    </dgm:pt>
    <dgm:pt modelId="{4A2B116F-98FD-4B67-8E9B-73A82B33508D}">
      <dgm:prSet phldrT="[Tekst]" custT="1"/>
      <dgm:spPr>
        <a:solidFill>
          <a:srgbClr val="66CCFF">
            <a:alpha val="89804"/>
          </a:srgbClr>
        </a:solidFill>
      </dgm:spPr>
      <dgm:t>
        <a:bodyPr/>
        <a:lstStyle/>
        <a:p>
          <a:endParaRPr lang="pl-PL" sz="1000"/>
        </a:p>
      </dgm:t>
    </dgm:pt>
    <dgm:pt modelId="{50BEA611-AC9D-47E0-8299-D222DFFB5B08}" type="parTrans" cxnId="{BBBB57E0-D8F5-4E5F-8D1C-D1A03D3748F9}">
      <dgm:prSet/>
      <dgm:spPr/>
      <dgm:t>
        <a:bodyPr/>
        <a:lstStyle/>
        <a:p>
          <a:endParaRPr lang="pl-PL"/>
        </a:p>
      </dgm:t>
    </dgm:pt>
    <dgm:pt modelId="{B9A8C7C0-E48B-4501-B8C5-7638B7618D21}" type="sibTrans" cxnId="{BBBB57E0-D8F5-4E5F-8D1C-D1A03D3748F9}">
      <dgm:prSet/>
      <dgm:spPr/>
      <dgm:t>
        <a:bodyPr/>
        <a:lstStyle/>
        <a:p>
          <a:endParaRPr lang="pl-PL"/>
        </a:p>
      </dgm:t>
    </dgm:pt>
    <dgm:pt modelId="{04900FD9-5E6E-481A-A9C8-F26654B66BBF}">
      <dgm:prSet phldrT="[Tekst]" custT="1"/>
      <dgm:spPr>
        <a:solidFill>
          <a:srgbClr val="FF0066"/>
        </a:solidFill>
      </dgm:spPr>
      <dgm:t>
        <a:bodyPr/>
        <a:lstStyle/>
        <a:p>
          <a:r>
            <a:rPr lang="pl-PL" sz="1000" dirty="0"/>
            <a:t>Obszar współpracy MLW w gminach i powiatach regionu </a:t>
          </a:r>
        </a:p>
      </dgm:t>
    </dgm:pt>
    <dgm:pt modelId="{EEC61178-77FC-464E-8149-ED78CC0122EC}" type="sibTrans" cxnId="{8CACEB61-5996-4825-AF6B-BA2F391C882A}">
      <dgm:prSet/>
      <dgm:spPr/>
      <dgm:t>
        <a:bodyPr/>
        <a:lstStyle/>
        <a:p>
          <a:endParaRPr lang="pl-PL"/>
        </a:p>
      </dgm:t>
    </dgm:pt>
    <dgm:pt modelId="{B8BE8E71-6573-4F26-8BA2-B72C164518EF}" type="parTrans" cxnId="{8CACEB61-5996-4825-AF6B-BA2F391C882A}">
      <dgm:prSet/>
      <dgm:spPr/>
      <dgm:t>
        <a:bodyPr/>
        <a:lstStyle/>
        <a:p>
          <a:endParaRPr lang="pl-PL"/>
        </a:p>
      </dgm:t>
    </dgm:pt>
    <dgm:pt modelId="{9E791EC9-AEFB-48E6-AE9F-C4E1F053437E}">
      <dgm:prSet phldrT="[Tekst]" custT="1"/>
      <dgm:spPr>
        <a:solidFill>
          <a:srgbClr val="FF0066"/>
        </a:solidFill>
      </dgm:spPr>
      <dgm:t>
        <a:bodyPr/>
        <a:lstStyle/>
        <a:p>
          <a:endParaRPr lang="pl-PL" sz="1000"/>
        </a:p>
      </dgm:t>
    </dgm:pt>
    <dgm:pt modelId="{EFA1C839-EA81-4167-B88B-32AEBE3C8CA0}" type="sibTrans" cxnId="{BE5F21B4-8318-4DCB-9499-7A769D8BE722}">
      <dgm:prSet/>
      <dgm:spPr/>
      <dgm:t>
        <a:bodyPr/>
        <a:lstStyle/>
        <a:p>
          <a:endParaRPr lang="pl-PL"/>
        </a:p>
      </dgm:t>
    </dgm:pt>
    <dgm:pt modelId="{09A4ABE6-9295-41DD-8A5A-5A9CF0786DF8}" type="parTrans" cxnId="{BE5F21B4-8318-4DCB-9499-7A769D8BE722}">
      <dgm:prSet/>
      <dgm:spPr/>
      <dgm:t>
        <a:bodyPr/>
        <a:lstStyle/>
        <a:p>
          <a:endParaRPr lang="pl-PL"/>
        </a:p>
      </dgm:t>
    </dgm:pt>
    <dgm:pt modelId="{501B800A-163E-4834-99F7-3DE3E099A0EE}" type="pres">
      <dgm:prSet presAssocID="{FDE5C265-4B75-4C35-836A-F092D5C5A45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68EE6D0-8B92-4E04-8F23-B3D87A073FBD}" type="pres">
      <dgm:prSet presAssocID="{FDE5C265-4B75-4C35-836A-F092D5C5A45F}" presName="children" presStyleCnt="0"/>
      <dgm:spPr/>
    </dgm:pt>
    <dgm:pt modelId="{50F1406F-6AE7-492C-9B92-3BFE58208921}" type="pres">
      <dgm:prSet presAssocID="{FDE5C265-4B75-4C35-836A-F092D5C5A45F}" presName="child1group" presStyleCnt="0"/>
      <dgm:spPr/>
    </dgm:pt>
    <dgm:pt modelId="{85C0D29F-DD56-4BA8-955D-88AF98DB53B4}" type="pres">
      <dgm:prSet presAssocID="{FDE5C265-4B75-4C35-836A-F092D5C5A45F}" presName="child1" presStyleLbl="bgAcc1" presStyleIdx="0" presStyleCnt="4"/>
      <dgm:spPr/>
      <dgm:t>
        <a:bodyPr/>
        <a:lstStyle/>
        <a:p>
          <a:endParaRPr lang="pl-PL"/>
        </a:p>
      </dgm:t>
    </dgm:pt>
    <dgm:pt modelId="{A562D860-E2CA-495C-9FBD-1E41A4FBC258}" type="pres">
      <dgm:prSet presAssocID="{FDE5C265-4B75-4C35-836A-F092D5C5A45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BE67A5-4D08-4E28-BCE6-40B8C6AC38D5}" type="pres">
      <dgm:prSet presAssocID="{FDE5C265-4B75-4C35-836A-F092D5C5A45F}" presName="child2group" presStyleCnt="0"/>
      <dgm:spPr/>
    </dgm:pt>
    <dgm:pt modelId="{1E9CBF50-1D02-4CF7-9632-A68E9067F8A9}" type="pres">
      <dgm:prSet presAssocID="{FDE5C265-4B75-4C35-836A-F092D5C5A45F}" presName="child2" presStyleLbl="bgAcc1" presStyleIdx="1" presStyleCnt="4"/>
      <dgm:spPr/>
      <dgm:t>
        <a:bodyPr/>
        <a:lstStyle/>
        <a:p>
          <a:endParaRPr lang="pl-PL"/>
        </a:p>
      </dgm:t>
    </dgm:pt>
    <dgm:pt modelId="{B72BE552-277B-46E3-8C18-FC61AD1E407F}" type="pres">
      <dgm:prSet presAssocID="{FDE5C265-4B75-4C35-836A-F092D5C5A45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D30A594-E0AB-426A-BA4A-3779B048B43C}" type="pres">
      <dgm:prSet presAssocID="{FDE5C265-4B75-4C35-836A-F092D5C5A45F}" presName="child3group" presStyleCnt="0"/>
      <dgm:spPr/>
    </dgm:pt>
    <dgm:pt modelId="{99799BA6-B444-4E85-98BE-8AAE2C9B3B13}" type="pres">
      <dgm:prSet presAssocID="{FDE5C265-4B75-4C35-836A-F092D5C5A45F}" presName="child3" presStyleLbl="bgAcc1" presStyleIdx="2" presStyleCnt="4"/>
      <dgm:spPr/>
      <dgm:t>
        <a:bodyPr/>
        <a:lstStyle/>
        <a:p>
          <a:endParaRPr lang="pl-PL"/>
        </a:p>
      </dgm:t>
    </dgm:pt>
    <dgm:pt modelId="{C64E4D69-CD16-4525-8B07-4ED26F45BF03}" type="pres">
      <dgm:prSet presAssocID="{FDE5C265-4B75-4C35-836A-F092D5C5A45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5FC33A-D41E-43C6-810F-AD8EE6675C79}" type="pres">
      <dgm:prSet presAssocID="{FDE5C265-4B75-4C35-836A-F092D5C5A45F}" presName="child4group" presStyleCnt="0"/>
      <dgm:spPr/>
    </dgm:pt>
    <dgm:pt modelId="{F0EC96A7-783C-46F9-B143-6E691ADA99CF}" type="pres">
      <dgm:prSet presAssocID="{FDE5C265-4B75-4C35-836A-F092D5C5A45F}" presName="child4" presStyleLbl="bgAcc1" presStyleIdx="3" presStyleCnt="4"/>
      <dgm:spPr/>
      <dgm:t>
        <a:bodyPr/>
        <a:lstStyle/>
        <a:p>
          <a:endParaRPr lang="pl-PL"/>
        </a:p>
      </dgm:t>
    </dgm:pt>
    <dgm:pt modelId="{91F88C95-9E01-4C5E-AD2B-04DAE4841858}" type="pres">
      <dgm:prSet presAssocID="{FDE5C265-4B75-4C35-836A-F092D5C5A45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5609CC-38F1-47B8-8278-A24C12B69407}" type="pres">
      <dgm:prSet presAssocID="{FDE5C265-4B75-4C35-836A-F092D5C5A45F}" presName="childPlaceholder" presStyleCnt="0"/>
      <dgm:spPr/>
    </dgm:pt>
    <dgm:pt modelId="{ACEA4731-60D2-4F6C-BF91-46188C47DC99}" type="pres">
      <dgm:prSet presAssocID="{FDE5C265-4B75-4C35-836A-F092D5C5A45F}" presName="circle" presStyleCnt="0"/>
      <dgm:spPr/>
    </dgm:pt>
    <dgm:pt modelId="{B6E8C439-FB89-4BB3-978F-BB19CCFF4689}" type="pres">
      <dgm:prSet presAssocID="{FDE5C265-4B75-4C35-836A-F092D5C5A45F}" presName="quadrant1" presStyleLbl="node1" presStyleIdx="0" presStyleCnt="4" custScaleX="94768" custScaleY="9568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9EFB2A-4762-47E3-9739-1E32BFE29833}" type="pres">
      <dgm:prSet presAssocID="{FDE5C265-4B75-4C35-836A-F092D5C5A45F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8AC917-2C0C-4B3A-99A7-557C81D485ED}" type="pres">
      <dgm:prSet presAssocID="{FDE5C265-4B75-4C35-836A-F092D5C5A45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6A449B-A6C4-4DCA-8DF0-FAFA0F2F138A}" type="pres">
      <dgm:prSet presAssocID="{FDE5C265-4B75-4C35-836A-F092D5C5A45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05C826-74BB-43E7-8DE4-97B763E324C9}" type="pres">
      <dgm:prSet presAssocID="{FDE5C265-4B75-4C35-836A-F092D5C5A45F}" presName="quadrantPlaceholder" presStyleCnt="0"/>
      <dgm:spPr/>
    </dgm:pt>
    <dgm:pt modelId="{230057A4-020C-4CDB-90F0-074077DF2291}" type="pres">
      <dgm:prSet presAssocID="{FDE5C265-4B75-4C35-836A-F092D5C5A45F}" presName="center1" presStyleLbl="fgShp" presStyleIdx="0" presStyleCnt="2"/>
      <dgm:spPr/>
    </dgm:pt>
    <dgm:pt modelId="{5EA0D1B2-FA34-4BEA-AAC4-61B586111DE7}" type="pres">
      <dgm:prSet presAssocID="{FDE5C265-4B75-4C35-836A-F092D5C5A45F}" presName="center2" presStyleLbl="fgShp" presStyleIdx="1" presStyleCnt="2"/>
      <dgm:spPr/>
    </dgm:pt>
  </dgm:ptLst>
  <dgm:cxnLst>
    <dgm:cxn modelId="{B3CC2272-7A98-4033-8EFD-42B9B5D31025}" srcId="{E5FB2575-8C5E-4567-B1B9-46368178BBCD}" destId="{9C967958-7734-434F-9238-1651459DC577}" srcOrd="1" destOrd="0" parTransId="{406EC22A-68FD-4905-92B3-5EC32FCD8218}" sibTransId="{4F4294FE-AF1F-4C23-8945-DA6428F7C6E5}"/>
    <dgm:cxn modelId="{1ED2B1F8-E0F7-4091-8EA7-433B304566BA}" type="presOf" srcId="{1F51E5CB-7648-4C17-8C26-475A0B8A86BF}" destId="{B72BE552-277B-46E3-8C18-FC61AD1E407F}" srcOrd="1" destOrd="1" presId="urn:microsoft.com/office/officeart/2005/8/layout/cycle4#1"/>
    <dgm:cxn modelId="{08BA36D5-4EF3-4BBD-94BF-87E7F00E7EBB}" type="presOf" srcId="{74454100-BDA0-4A4B-90C0-E8EB10FC1033}" destId="{BB9EFB2A-4762-47E3-9739-1E32BFE29833}" srcOrd="0" destOrd="0" presId="urn:microsoft.com/office/officeart/2005/8/layout/cycle4#1"/>
    <dgm:cxn modelId="{86766337-31E1-4737-85F7-CA5801ED5CF6}" type="presOf" srcId="{04900FD9-5E6E-481A-A9C8-F26654B66BBF}" destId="{91F88C95-9E01-4C5E-AD2B-04DAE4841858}" srcOrd="1" destOrd="1" presId="urn:microsoft.com/office/officeart/2005/8/layout/cycle4#1"/>
    <dgm:cxn modelId="{D2F421A6-B1AF-40B2-93DA-FE9F72AFAEC6}" type="presOf" srcId="{9C967958-7734-434F-9238-1651459DC577}" destId="{A562D860-E2CA-495C-9FBD-1E41A4FBC258}" srcOrd="1" destOrd="1" presId="urn:microsoft.com/office/officeart/2005/8/layout/cycle4#1"/>
    <dgm:cxn modelId="{05238BF5-0615-4E10-9F65-0A624E18E5CD}" type="presOf" srcId="{22F723DB-ECED-4F95-A063-DEF8F6FA461B}" destId="{136A449B-A6C4-4DCA-8DF0-FAFA0F2F138A}" srcOrd="0" destOrd="0" presId="urn:microsoft.com/office/officeart/2005/8/layout/cycle4#1"/>
    <dgm:cxn modelId="{BF40943D-3C5F-47CB-93E6-FF8789BB6729}" srcId="{DBA2B7FC-2CDF-46C0-83B6-485296F7867F}" destId="{7EC8B10C-9B22-4B86-9AED-BC9278B2C484}" srcOrd="1" destOrd="0" parTransId="{FAAD86EB-424A-4E4B-AEEB-798313B80B26}" sibTransId="{DE148193-1D83-49DC-BF8D-12FB1A144702}"/>
    <dgm:cxn modelId="{8CACEB61-5996-4825-AF6B-BA2F391C882A}" srcId="{22F723DB-ECED-4F95-A063-DEF8F6FA461B}" destId="{04900FD9-5E6E-481A-A9C8-F26654B66BBF}" srcOrd="1" destOrd="0" parTransId="{B8BE8E71-6573-4F26-8BA2-B72C164518EF}" sibTransId="{EEC61178-77FC-464E-8149-ED78CC0122EC}"/>
    <dgm:cxn modelId="{3ED5CDB4-036A-4D2E-AE3F-2D66A4BD8D45}" srcId="{FDE5C265-4B75-4C35-836A-F092D5C5A45F}" destId="{DBA2B7FC-2CDF-46C0-83B6-485296F7867F}" srcOrd="2" destOrd="0" parTransId="{BCDE20DC-741E-49CC-863B-F34B7E4F3380}" sibTransId="{C6B7D2C3-ED74-4F5F-B3DE-34617CF1A4C7}"/>
    <dgm:cxn modelId="{16645EE6-A959-47FC-B488-34562AFD4A4F}" type="presOf" srcId="{7EC8B10C-9B22-4B86-9AED-BC9278B2C484}" destId="{99799BA6-B444-4E85-98BE-8AAE2C9B3B13}" srcOrd="0" destOrd="1" presId="urn:microsoft.com/office/officeart/2005/8/layout/cycle4#1"/>
    <dgm:cxn modelId="{95096B6A-AE18-4722-9562-AF602F37D53D}" type="presOf" srcId="{B56FAF02-4BA0-4DA4-86C3-4B230C94E0FD}" destId="{A562D860-E2CA-495C-9FBD-1E41A4FBC258}" srcOrd="1" destOrd="0" presId="urn:microsoft.com/office/officeart/2005/8/layout/cycle4#1"/>
    <dgm:cxn modelId="{FE55A63D-FD77-41E1-A5FC-2F2AAFD1AB55}" type="presOf" srcId="{B56FAF02-4BA0-4DA4-86C3-4B230C94E0FD}" destId="{85C0D29F-DD56-4BA8-955D-88AF98DB53B4}" srcOrd="0" destOrd="0" presId="urn:microsoft.com/office/officeart/2005/8/layout/cycle4#1"/>
    <dgm:cxn modelId="{BBBB57E0-D8F5-4E5F-8D1C-D1A03D3748F9}" srcId="{DBA2B7FC-2CDF-46C0-83B6-485296F7867F}" destId="{4A2B116F-98FD-4B67-8E9B-73A82B33508D}" srcOrd="0" destOrd="0" parTransId="{50BEA611-AC9D-47E0-8299-D222DFFB5B08}" sibTransId="{B9A8C7C0-E48B-4501-B8C5-7638B7618D21}"/>
    <dgm:cxn modelId="{7F035437-D6AE-4F77-B3F3-F5B41F82CB49}" type="presOf" srcId="{9E791EC9-AEFB-48E6-AE9F-C4E1F053437E}" destId="{91F88C95-9E01-4C5E-AD2B-04DAE4841858}" srcOrd="1" destOrd="0" presId="urn:microsoft.com/office/officeart/2005/8/layout/cycle4#1"/>
    <dgm:cxn modelId="{00F45418-7DF5-4902-B663-8F176BFF3942}" srcId="{FDE5C265-4B75-4C35-836A-F092D5C5A45F}" destId="{E5FB2575-8C5E-4567-B1B9-46368178BBCD}" srcOrd="0" destOrd="0" parTransId="{96CE04A3-0D10-466B-B002-EB83020812E3}" sibTransId="{016BD4C8-0EE2-432B-9EF2-DDD850154ADA}"/>
    <dgm:cxn modelId="{AF32D683-C8C7-4F39-B1AC-45476451587D}" srcId="{FDE5C265-4B75-4C35-836A-F092D5C5A45F}" destId="{22F723DB-ECED-4F95-A063-DEF8F6FA461B}" srcOrd="3" destOrd="0" parTransId="{FA151015-A676-4EAE-8F3D-1895AC35D2E5}" sibTransId="{34E98F73-BF45-40FB-A989-2DDFBB4E53FF}"/>
    <dgm:cxn modelId="{4369D5A9-02A4-4EBA-82C2-4AF1A4B588B8}" srcId="{74454100-BDA0-4A4B-90C0-E8EB10FC1033}" destId="{1F51E5CB-7648-4C17-8C26-475A0B8A86BF}" srcOrd="1" destOrd="0" parTransId="{3412322D-8F1E-495F-BC05-473307BFF343}" sibTransId="{96557C6C-D252-4126-B40E-2BAAE568635E}"/>
    <dgm:cxn modelId="{6E84A8F0-8E45-483A-99BE-BD02160F6DF9}" type="presOf" srcId="{9E791EC9-AEFB-48E6-AE9F-C4E1F053437E}" destId="{F0EC96A7-783C-46F9-B143-6E691ADA99CF}" srcOrd="0" destOrd="0" presId="urn:microsoft.com/office/officeart/2005/8/layout/cycle4#1"/>
    <dgm:cxn modelId="{0BFC5E90-1783-46B3-8A70-15934D3D65E7}" srcId="{74454100-BDA0-4A4B-90C0-E8EB10FC1033}" destId="{5F710EAE-5B08-4846-B70D-193875C55AAC}" srcOrd="0" destOrd="0" parTransId="{0B200FF3-9555-469E-B560-E6B1FDBCF03D}" sibTransId="{4AA814E9-592F-4554-9224-50789539347C}"/>
    <dgm:cxn modelId="{696AEA2D-7899-4A09-BFA8-626F3839AACC}" type="presOf" srcId="{DBA2B7FC-2CDF-46C0-83B6-485296F7867F}" destId="{528AC917-2C0C-4B3A-99A7-557C81D485ED}" srcOrd="0" destOrd="0" presId="urn:microsoft.com/office/officeart/2005/8/layout/cycle4#1"/>
    <dgm:cxn modelId="{27114749-9C90-45E5-A150-69199CBD7EAD}" type="presOf" srcId="{5F710EAE-5B08-4846-B70D-193875C55AAC}" destId="{B72BE552-277B-46E3-8C18-FC61AD1E407F}" srcOrd="1" destOrd="0" presId="urn:microsoft.com/office/officeart/2005/8/layout/cycle4#1"/>
    <dgm:cxn modelId="{EA0D867E-E7DC-4533-A235-D153A7D78DC9}" type="presOf" srcId="{5F710EAE-5B08-4846-B70D-193875C55AAC}" destId="{1E9CBF50-1D02-4CF7-9632-A68E9067F8A9}" srcOrd="0" destOrd="0" presId="urn:microsoft.com/office/officeart/2005/8/layout/cycle4#1"/>
    <dgm:cxn modelId="{B03F7C95-AE39-4175-89EB-01ED2A3842C1}" type="presOf" srcId="{FDE5C265-4B75-4C35-836A-F092D5C5A45F}" destId="{501B800A-163E-4834-99F7-3DE3E099A0EE}" srcOrd="0" destOrd="0" presId="urn:microsoft.com/office/officeart/2005/8/layout/cycle4#1"/>
    <dgm:cxn modelId="{D943CDF4-1348-4D69-AC94-C1EDCF6F435A}" srcId="{FDE5C265-4B75-4C35-836A-F092D5C5A45F}" destId="{74454100-BDA0-4A4B-90C0-E8EB10FC1033}" srcOrd="1" destOrd="0" parTransId="{BEAEF475-33F7-4E4D-865D-0DD41454D09F}" sibTransId="{C399F88B-2C32-4677-B58B-9D4D6062DCE0}"/>
    <dgm:cxn modelId="{A64A8184-EFD7-4EE5-BED1-74F732F566B7}" type="presOf" srcId="{4A2B116F-98FD-4B67-8E9B-73A82B33508D}" destId="{C64E4D69-CD16-4525-8B07-4ED26F45BF03}" srcOrd="1" destOrd="0" presId="urn:microsoft.com/office/officeart/2005/8/layout/cycle4#1"/>
    <dgm:cxn modelId="{AFAC2E76-4C9D-416A-A89D-434E9A13F54C}" type="presOf" srcId="{1F51E5CB-7648-4C17-8C26-475A0B8A86BF}" destId="{1E9CBF50-1D02-4CF7-9632-A68E9067F8A9}" srcOrd="0" destOrd="1" presId="urn:microsoft.com/office/officeart/2005/8/layout/cycle4#1"/>
    <dgm:cxn modelId="{BE5F21B4-8318-4DCB-9499-7A769D8BE722}" srcId="{22F723DB-ECED-4F95-A063-DEF8F6FA461B}" destId="{9E791EC9-AEFB-48E6-AE9F-C4E1F053437E}" srcOrd="0" destOrd="0" parTransId="{09A4ABE6-9295-41DD-8A5A-5A9CF0786DF8}" sibTransId="{EFA1C839-EA81-4167-B88B-32AEBE3C8CA0}"/>
    <dgm:cxn modelId="{331E2AF2-CB30-4235-A2A7-227351885DFB}" type="presOf" srcId="{4A2B116F-98FD-4B67-8E9B-73A82B33508D}" destId="{99799BA6-B444-4E85-98BE-8AAE2C9B3B13}" srcOrd="0" destOrd="0" presId="urn:microsoft.com/office/officeart/2005/8/layout/cycle4#1"/>
    <dgm:cxn modelId="{0D774FEB-DEE3-4A49-AF3D-C1EA8D7DC8B6}" type="presOf" srcId="{7EC8B10C-9B22-4B86-9AED-BC9278B2C484}" destId="{C64E4D69-CD16-4525-8B07-4ED26F45BF03}" srcOrd="1" destOrd="1" presId="urn:microsoft.com/office/officeart/2005/8/layout/cycle4#1"/>
    <dgm:cxn modelId="{C813018F-2891-4E67-850F-299F517CAD48}" type="presOf" srcId="{E5FB2575-8C5E-4567-B1B9-46368178BBCD}" destId="{B6E8C439-FB89-4BB3-978F-BB19CCFF4689}" srcOrd="0" destOrd="0" presId="urn:microsoft.com/office/officeart/2005/8/layout/cycle4#1"/>
    <dgm:cxn modelId="{331C1987-6629-4426-BF36-992397FA50FE}" type="presOf" srcId="{9C967958-7734-434F-9238-1651459DC577}" destId="{85C0D29F-DD56-4BA8-955D-88AF98DB53B4}" srcOrd="0" destOrd="1" presId="urn:microsoft.com/office/officeart/2005/8/layout/cycle4#1"/>
    <dgm:cxn modelId="{5C376E3E-1382-40F7-ADA2-1669E97C04C7}" type="presOf" srcId="{04900FD9-5E6E-481A-A9C8-F26654B66BBF}" destId="{F0EC96A7-783C-46F9-B143-6E691ADA99CF}" srcOrd="0" destOrd="1" presId="urn:microsoft.com/office/officeart/2005/8/layout/cycle4#1"/>
    <dgm:cxn modelId="{5F4377B0-9A73-4897-A856-95A48A7EFF01}" srcId="{E5FB2575-8C5E-4567-B1B9-46368178BBCD}" destId="{B56FAF02-4BA0-4DA4-86C3-4B230C94E0FD}" srcOrd="0" destOrd="0" parTransId="{1144B055-5042-4BF5-A4EF-6D18B964637A}" sibTransId="{28708035-02D2-4924-997C-70FE7C7F544E}"/>
    <dgm:cxn modelId="{079BA008-6A19-41A8-9F6E-20E834AE7717}" type="presParOf" srcId="{501B800A-163E-4834-99F7-3DE3E099A0EE}" destId="{D68EE6D0-8B92-4E04-8F23-B3D87A073FBD}" srcOrd="0" destOrd="0" presId="urn:microsoft.com/office/officeart/2005/8/layout/cycle4#1"/>
    <dgm:cxn modelId="{9467C04D-6D24-462E-9AD9-38CA888B0F5B}" type="presParOf" srcId="{D68EE6D0-8B92-4E04-8F23-B3D87A073FBD}" destId="{50F1406F-6AE7-492C-9B92-3BFE58208921}" srcOrd="0" destOrd="0" presId="urn:microsoft.com/office/officeart/2005/8/layout/cycle4#1"/>
    <dgm:cxn modelId="{76BA87B6-5213-46CB-B434-C38DBE0F84F7}" type="presParOf" srcId="{50F1406F-6AE7-492C-9B92-3BFE58208921}" destId="{85C0D29F-DD56-4BA8-955D-88AF98DB53B4}" srcOrd="0" destOrd="0" presId="urn:microsoft.com/office/officeart/2005/8/layout/cycle4#1"/>
    <dgm:cxn modelId="{8CADEA49-5264-4C2F-A321-0DFD5B7CE58D}" type="presParOf" srcId="{50F1406F-6AE7-492C-9B92-3BFE58208921}" destId="{A562D860-E2CA-495C-9FBD-1E41A4FBC258}" srcOrd="1" destOrd="0" presId="urn:microsoft.com/office/officeart/2005/8/layout/cycle4#1"/>
    <dgm:cxn modelId="{D23D520D-4279-4D39-88E6-3191291D5952}" type="presParOf" srcId="{D68EE6D0-8B92-4E04-8F23-B3D87A073FBD}" destId="{D0BE67A5-4D08-4E28-BCE6-40B8C6AC38D5}" srcOrd="1" destOrd="0" presId="urn:microsoft.com/office/officeart/2005/8/layout/cycle4#1"/>
    <dgm:cxn modelId="{F625FB88-8750-410A-A239-C831A18FDE76}" type="presParOf" srcId="{D0BE67A5-4D08-4E28-BCE6-40B8C6AC38D5}" destId="{1E9CBF50-1D02-4CF7-9632-A68E9067F8A9}" srcOrd="0" destOrd="0" presId="urn:microsoft.com/office/officeart/2005/8/layout/cycle4#1"/>
    <dgm:cxn modelId="{60174674-0594-4634-8314-0454682D0214}" type="presParOf" srcId="{D0BE67A5-4D08-4E28-BCE6-40B8C6AC38D5}" destId="{B72BE552-277B-46E3-8C18-FC61AD1E407F}" srcOrd="1" destOrd="0" presId="urn:microsoft.com/office/officeart/2005/8/layout/cycle4#1"/>
    <dgm:cxn modelId="{8281E943-DF03-476D-93D2-697F49DEE32A}" type="presParOf" srcId="{D68EE6D0-8B92-4E04-8F23-B3D87A073FBD}" destId="{9D30A594-E0AB-426A-BA4A-3779B048B43C}" srcOrd="2" destOrd="0" presId="urn:microsoft.com/office/officeart/2005/8/layout/cycle4#1"/>
    <dgm:cxn modelId="{252614E4-7787-4335-8335-949105A3DE5F}" type="presParOf" srcId="{9D30A594-E0AB-426A-BA4A-3779B048B43C}" destId="{99799BA6-B444-4E85-98BE-8AAE2C9B3B13}" srcOrd="0" destOrd="0" presId="urn:microsoft.com/office/officeart/2005/8/layout/cycle4#1"/>
    <dgm:cxn modelId="{8E2DBF4E-A9B3-4DDA-882E-A3C76435E416}" type="presParOf" srcId="{9D30A594-E0AB-426A-BA4A-3779B048B43C}" destId="{C64E4D69-CD16-4525-8B07-4ED26F45BF03}" srcOrd="1" destOrd="0" presId="urn:microsoft.com/office/officeart/2005/8/layout/cycle4#1"/>
    <dgm:cxn modelId="{5B248799-EFB2-487E-8DFD-7FC279698D9C}" type="presParOf" srcId="{D68EE6D0-8B92-4E04-8F23-B3D87A073FBD}" destId="{225FC33A-D41E-43C6-810F-AD8EE6675C79}" srcOrd="3" destOrd="0" presId="urn:microsoft.com/office/officeart/2005/8/layout/cycle4#1"/>
    <dgm:cxn modelId="{0EBCDB67-A1E6-4049-AEEF-7F6081BD1E5E}" type="presParOf" srcId="{225FC33A-D41E-43C6-810F-AD8EE6675C79}" destId="{F0EC96A7-783C-46F9-B143-6E691ADA99CF}" srcOrd="0" destOrd="0" presId="urn:microsoft.com/office/officeart/2005/8/layout/cycle4#1"/>
    <dgm:cxn modelId="{304B5B2B-51F9-4318-A3D9-8A5CF8C9F31C}" type="presParOf" srcId="{225FC33A-D41E-43C6-810F-AD8EE6675C79}" destId="{91F88C95-9E01-4C5E-AD2B-04DAE4841858}" srcOrd="1" destOrd="0" presId="urn:microsoft.com/office/officeart/2005/8/layout/cycle4#1"/>
    <dgm:cxn modelId="{2EBFA345-B0ED-46D9-B1FB-B27DB8BD9046}" type="presParOf" srcId="{D68EE6D0-8B92-4E04-8F23-B3D87A073FBD}" destId="{C95609CC-38F1-47B8-8278-A24C12B69407}" srcOrd="4" destOrd="0" presId="urn:microsoft.com/office/officeart/2005/8/layout/cycle4#1"/>
    <dgm:cxn modelId="{B83C39E1-EEB5-403C-A3FB-0A2CC8633B6A}" type="presParOf" srcId="{501B800A-163E-4834-99F7-3DE3E099A0EE}" destId="{ACEA4731-60D2-4F6C-BF91-46188C47DC99}" srcOrd="1" destOrd="0" presId="urn:microsoft.com/office/officeart/2005/8/layout/cycle4#1"/>
    <dgm:cxn modelId="{246272C1-A445-42DA-AE89-591C8E73C176}" type="presParOf" srcId="{ACEA4731-60D2-4F6C-BF91-46188C47DC99}" destId="{B6E8C439-FB89-4BB3-978F-BB19CCFF4689}" srcOrd="0" destOrd="0" presId="urn:microsoft.com/office/officeart/2005/8/layout/cycle4#1"/>
    <dgm:cxn modelId="{293C6A4A-85DB-40C3-880C-B04DA58109C3}" type="presParOf" srcId="{ACEA4731-60D2-4F6C-BF91-46188C47DC99}" destId="{BB9EFB2A-4762-47E3-9739-1E32BFE29833}" srcOrd="1" destOrd="0" presId="urn:microsoft.com/office/officeart/2005/8/layout/cycle4#1"/>
    <dgm:cxn modelId="{07A3ECBE-CB25-4804-982C-C523090F80FD}" type="presParOf" srcId="{ACEA4731-60D2-4F6C-BF91-46188C47DC99}" destId="{528AC917-2C0C-4B3A-99A7-557C81D485ED}" srcOrd="2" destOrd="0" presId="urn:microsoft.com/office/officeart/2005/8/layout/cycle4#1"/>
    <dgm:cxn modelId="{3B4D8461-9FFF-45EE-A371-44DF6B981E9E}" type="presParOf" srcId="{ACEA4731-60D2-4F6C-BF91-46188C47DC99}" destId="{136A449B-A6C4-4DCA-8DF0-FAFA0F2F138A}" srcOrd="3" destOrd="0" presId="urn:microsoft.com/office/officeart/2005/8/layout/cycle4#1"/>
    <dgm:cxn modelId="{2B29033B-5B3C-4D55-ADD9-EEAC09EDF020}" type="presParOf" srcId="{ACEA4731-60D2-4F6C-BF91-46188C47DC99}" destId="{7005C826-74BB-43E7-8DE4-97B763E324C9}" srcOrd="4" destOrd="0" presId="urn:microsoft.com/office/officeart/2005/8/layout/cycle4#1"/>
    <dgm:cxn modelId="{389AE59B-AB7F-406F-B22F-8C72D21CF81B}" type="presParOf" srcId="{501B800A-163E-4834-99F7-3DE3E099A0EE}" destId="{230057A4-020C-4CDB-90F0-074077DF2291}" srcOrd="2" destOrd="0" presId="urn:microsoft.com/office/officeart/2005/8/layout/cycle4#1"/>
    <dgm:cxn modelId="{FA19C633-0B8D-40B5-B56D-A647741A1C45}" type="presParOf" srcId="{501B800A-163E-4834-99F7-3DE3E099A0EE}" destId="{5EA0D1B2-FA34-4BEA-AAC4-61B586111DE7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AFFF6-A769-4ADD-B09E-C4172680A879}">
      <dsp:nvSpPr>
        <dsp:cNvPr id="0" name=""/>
        <dsp:cNvSpPr/>
      </dsp:nvSpPr>
      <dsp:spPr>
        <a:xfrm>
          <a:off x="1362218" y="394386"/>
          <a:ext cx="3746916" cy="3224906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11F7A-D585-46D5-9483-9927BFBF3E39}">
      <dsp:nvSpPr>
        <dsp:cNvPr id="0" name=""/>
        <dsp:cNvSpPr/>
      </dsp:nvSpPr>
      <dsp:spPr>
        <a:xfrm>
          <a:off x="1416315" y="621974"/>
          <a:ext cx="3411135" cy="3047886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69F5A-9ED6-4EBC-9494-5C4F40B5AB15}">
      <dsp:nvSpPr>
        <dsp:cNvPr id="0" name=""/>
        <dsp:cNvSpPr/>
      </dsp:nvSpPr>
      <dsp:spPr>
        <a:xfrm>
          <a:off x="2175122" y="495538"/>
          <a:ext cx="3967574" cy="3250190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09221-8EC2-4BFC-A46B-FCAD0E610026}">
      <dsp:nvSpPr>
        <dsp:cNvPr id="0" name=""/>
        <dsp:cNvSpPr/>
      </dsp:nvSpPr>
      <dsp:spPr>
        <a:xfrm>
          <a:off x="2121041" y="394370"/>
          <a:ext cx="4050420" cy="3199622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3DCDD-E243-4A0D-AC17-D87342D1BA0B}">
      <dsp:nvSpPr>
        <dsp:cNvPr id="0" name=""/>
        <dsp:cNvSpPr/>
      </dsp:nvSpPr>
      <dsp:spPr>
        <a:xfrm>
          <a:off x="3038450" y="1328994"/>
          <a:ext cx="1456827" cy="1456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>
              <a:solidFill>
                <a:sysClr val="windowText" lastClr="000000"/>
              </a:solidFill>
            </a:rPr>
            <a:t>MLW</a:t>
          </a:r>
        </a:p>
      </dsp:txBody>
      <dsp:txXfrm>
        <a:off x="3251797" y="1542341"/>
        <a:ext cx="1030133" cy="1030133"/>
      </dsp:txXfrm>
    </dsp:sp>
    <dsp:sp modelId="{3BF56F44-B096-4445-A8EC-69128E364AA4}">
      <dsp:nvSpPr>
        <dsp:cNvPr id="0" name=""/>
        <dsp:cNvSpPr/>
      </dsp:nvSpPr>
      <dsp:spPr>
        <a:xfrm>
          <a:off x="2854217" y="1997"/>
          <a:ext cx="1825292" cy="101977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>
              <a:solidFill>
                <a:sysClr val="windowText" lastClr="000000"/>
              </a:solidFill>
            </a:rPr>
            <a:t>Terytorialność</a:t>
          </a:r>
        </a:p>
      </dsp:txBody>
      <dsp:txXfrm>
        <a:off x="3121525" y="151340"/>
        <a:ext cx="1290676" cy="721093"/>
      </dsp:txXfrm>
    </dsp:sp>
    <dsp:sp modelId="{30CFE6D1-7EAA-4271-A610-23176CE935E9}">
      <dsp:nvSpPr>
        <dsp:cNvPr id="0" name=""/>
        <dsp:cNvSpPr/>
      </dsp:nvSpPr>
      <dsp:spPr>
        <a:xfrm>
          <a:off x="4494032" y="1547518"/>
          <a:ext cx="1636704" cy="101977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>
              <a:solidFill>
                <a:sysClr val="windowText" lastClr="000000"/>
              </a:solidFill>
            </a:rPr>
            <a:t>Uniwersalizm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>
              <a:solidFill>
                <a:sysClr val="windowText" lastClr="000000"/>
              </a:solidFill>
            </a:rPr>
            <a:t>i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>
              <a:solidFill>
                <a:sysClr val="windowText" lastClr="000000"/>
              </a:solidFill>
            </a:rPr>
            <a:t>Otwartość </a:t>
          </a:r>
        </a:p>
      </dsp:txBody>
      <dsp:txXfrm>
        <a:off x="4733722" y="1696861"/>
        <a:ext cx="1157324" cy="721093"/>
      </dsp:txXfrm>
    </dsp:sp>
    <dsp:sp modelId="{A0C3318C-DEFA-4B14-937E-D821DB8C2B45}">
      <dsp:nvSpPr>
        <dsp:cNvPr id="0" name=""/>
        <dsp:cNvSpPr/>
      </dsp:nvSpPr>
      <dsp:spPr>
        <a:xfrm>
          <a:off x="2856777" y="3093038"/>
          <a:ext cx="1820173" cy="1019779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ysClr val="windowText" lastClr="000000"/>
              </a:solidFill>
            </a:rPr>
            <a:t>Partycypacyjność</a:t>
          </a:r>
          <a:endParaRPr lang="pl-PL" sz="1000" b="1" kern="1200" dirty="0">
            <a:solidFill>
              <a:sysClr val="windowText" lastClr="000000"/>
            </a:solidFill>
          </a:endParaRPr>
        </a:p>
      </dsp:txBody>
      <dsp:txXfrm>
        <a:off x="3123335" y="3242381"/>
        <a:ext cx="1287057" cy="721093"/>
      </dsp:txXfrm>
    </dsp:sp>
    <dsp:sp modelId="{4D4A092F-963A-4B5E-A51E-49C8A1F6F07D}">
      <dsp:nvSpPr>
        <dsp:cNvPr id="0" name=""/>
        <dsp:cNvSpPr/>
      </dsp:nvSpPr>
      <dsp:spPr>
        <a:xfrm>
          <a:off x="1413087" y="1547518"/>
          <a:ext cx="1616513" cy="1019779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>
              <a:solidFill>
                <a:sysClr val="windowText" lastClr="000000"/>
              </a:solidFill>
            </a:rPr>
            <a:t>Procesowość </a:t>
          </a:r>
          <a:br>
            <a:rPr lang="pl-PL" sz="1000" b="1" kern="1200" dirty="0">
              <a:solidFill>
                <a:sysClr val="windowText" lastClr="000000"/>
              </a:solidFill>
            </a:rPr>
          </a:br>
          <a:r>
            <a:rPr lang="pl-PL" sz="1000" b="1" kern="1200" dirty="0">
              <a:solidFill>
                <a:sysClr val="windowText" lastClr="000000"/>
              </a:solidFill>
            </a:rPr>
            <a:t>i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ysClr val="windowText" lastClr="000000"/>
              </a:solidFill>
            </a:rPr>
            <a:t>Standaryzacja</a:t>
          </a:r>
          <a:endParaRPr lang="pl-PL" sz="1000" b="1" kern="1200" dirty="0">
            <a:solidFill>
              <a:sysClr val="windowText" lastClr="000000"/>
            </a:solidFill>
          </a:endParaRPr>
        </a:p>
      </dsp:txBody>
      <dsp:txXfrm>
        <a:off x="1649820" y="1696861"/>
        <a:ext cx="1143047" cy="721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D4F86-6C35-42F9-A873-B0015122CE09}">
      <dsp:nvSpPr>
        <dsp:cNvPr id="0" name=""/>
        <dsp:cNvSpPr/>
      </dsp:nvSpPr>
      <dsp:spPr>
        <a:xfrm>
          <a:off x="1" y="0"/>
          <a:ext cx="7358110" cy="390050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EAC90-68E4-4BB1-B664-158D2BFA5F68}">
      <dsp:nvSpPr>
        <dsp:cNvPr id="0" name=""/>
        <dsp:cNvSpPr/>
      </dsp:nvSpPr>
      <dsp:spPr>
        <a:xfrm>
          <a:off x="161815" y="630531"/>
          <a:ext cx="2207434" cy="263943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ysClr val="windowText" lastClr="000000"/>
              </a:solidFill>
            </a:rPr>
            <a:t>I element MLW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ysClr val="windowText" lastClr="000000"/>
              </a:solidFill>
            </a:rPr>
            <a:t>Zespół Synergii Lokalnej</a:t>
          </a:r>
        </a:p>
      </dsp:txBody>
      <dsp:txXfrm>
        <a:off x="269573" y="738289"/>
        <a:ext cx="1991918" cy="2423921"/>
      </dsp:txXfrm>
    </dsp:sp>
    <dsp:sp modelId="{DD68F423-AB84-455B-96E3-B3FC829F2B39}">
      <dsp:nvSpPr>
        <dsp:cNvPr id="0" name=""/>
        <dsp:cNvSpPr/>
      </dsp:nvSpPr>
      <dsp:spPr>
        <a:xfrm>
          <a:off x="2737155" y="674521"/>
          <a:ext cx="2207434" cy="255145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ysClr val="windowText" lastClr="000000"/>
              </a:solidFill>
            </a:rPr>
            <a:t>II element MLW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ysClr val="windowText" lastClr="000000"/>
              </a:solidFill>
            </a:rPr>
            <a:t>Pakt na rzecz MLW</a:t>
          </a:r>
        </a:p>
      </dsp:txBody>
      <dsp:txXfrm>
        <a:off x="2844913" y="782279"/>
        <a:ext cx="1991918" cy="2335942"/>
      </dsp:txXfrm>
    </dsp:sp>
    <dsp:sp modelId="{8EC425F7-2DD0-40E4-A3E5-5A09A6B15F4D}">
      <dsp:nvSpPr>
        <dsp:cNvPr id="0" name=""/>
        <dsp:cNvSpPr/>
      </dsp:nvSpPr>
      <dsp:spPr>
        <a:xfrm>
          <a:off x="5312495" y="659855"/>
          <a:ext cx="1883802" cy="2580789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ysClr val="windowText" lastClr="000000"/>
              </a:solidFill>
            </a:rPr>
            <a:t>III element MLW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ysClr val="windowText" lastClr="000000"/>
              </a:solidFill>
            </a:rPr>
            <a:t>Podmiot zatrudnienia socjalnego</a:t>
          </a:r>
        </a:p>
      </dsp:txBody>
      <dsp:txXfrm>
        <a:off x="5404455" y="751815"/>
        <a:ext cx="1699882" cy="2396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840D8-B0B6-4E03-9E9E-A60A10E6D7D9}">
      <dsp:nvSpPr>
        <dsp:cNvPr id="0" name=""/>
        <dsp:cNvSpPr/>
      </dsp:nvSpPr>
      <dsp:spPr>
        <a:xfrm>
          <a:off x="769123" y="0"/>
          <a:ext cx="6286544" cy="392908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06540-4C4F-4F7F-B63C-67FC93B1B9A2}">
      <dsp:nvSpPr>
        <dsp:cNvPr id="0" name=""/>
        <dsp:cNvSpPr/>
      </dsp:nvSpPr>
      <dsp:spPr>
        <a:xfrm>
          <a:off x="1567514" y="2711857"/>
          <a:ext cx="163450" cy="163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FEF2EF-61E6-4A92-9A5D-316ABE71BC16}">
      <dsp:nvSpPr>
        <dsp:cNvPr id="0" name=""/>
        <dsp:cNvSpPr/>
      </dsp:nvSpPr>
      <dsp:spPr>
        <a:xfrm>
          <a:off x="1474565" y="3157007"/>
          <a:ext cx="1814111" cy="40865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09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>
              <a:solidFill>
                <a:schemeClr val="bg1"/>
              </a:solidFill>
            </a:rPr>
            <a:t>Diagnoza lokalna  </a:t>
          </a:r>
          <a:br>
            <a:rPr lang="pl-PL" sz="1000" kern="1200" dirty="0">
              <a:solidFill>
                <a:schemeClr val="bg1"/>
              </a:solidFill>
            </a:rPr>
          </a:br>
          <a:r>
            <a:rPr lang="pl-PL" sz="1000" kern="1200" dirty="0">
              <a:solidFill>
                <a:schemeClr val="bg1"/>
              </a:solidFill>
            </a:rPr>
            <a:t>oraz warianty ekonomicznych możliwości Gminy </a:t>
          </a:r>
        </a:p>
      </dsp:txBody>
      <dsp:txXfrm>
        <a:off x="1474565" y="3157007"/>
        <a:ext cx="1814111" cy="408657"/>
      </dsp:txXfrm>
    </dsp:sp>
    <dsp:sp modelId="{82B0ECAB-2E5F-495D-8A90-3FB8B33E320E}">
      <dsp:nvSpPr>
        <dsp:cNvPr id="0" name=""/>
        <dsp:cNvSpPr/>
      </dsp:nvSpPr>
      <dsp:spPr>
        <a:xfrm>
          <a:off x="3010275" y="1643931"/>
          <a:ext cx="295467" cy="295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9B4757-C00E-4F1B-857C-39AB75A11412}">
      <dsp:nvSpPr>
        <dsp:cNvPr id="0" name=""/>
        <dsp:cNvSpPr/>
      </dsp:nvSpPr>
      <dsp:spPr>
        <a:xfrm>
          <a:off x="3158009" y="1791665"/>
          <a:ext cx="1508770" cy="213742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562" tIns="0" rIns="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 dirty="0">
            <a:solidFill>
              <a:schemeClr val="bg1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>
              <a:solidFill>
                <a:schemeClr val="bg1"/>
              </a:solidFill>
            </a:rPr>
            <a:t>Najpierw </a:t>
          </a:r>
          <a:br>
            <a:rPr lang="pl-PL" sz="1000" kern="1200" dirty="0">
              <a:solidFill>
                <a:schemeClr val="bg1"/>
              </a:solidFill>
            </a:rPr>
          </a:br>
          <a:r>
            <a:rPr lang="pl-PL" sz="1000" kern="1200" dirty="0">
              <a:solidFill>
                <a:schemeClr val="bg1"/>
              </a:solidFill>
            </a:rPr>
            <a:t>Klub Integracji Społecznej </a:t>
          </a:r>
          <a:br>
            <a:rPr lang="pl-PL" sz="1000" kern="1200" dirty="0">
              <a:solidFill>
                <a:schemeClr val="bg1"/>
              </a:solidFill>
            </a:rPr>
          </a:br>
          <a:r>
            <a:rPr lang="pl-PL" sz="1000" kern="1200" dirty="0">
              <a:solidFill>
                <a:schemeClr val="bg1"/>
              </a:solidFill>
            </a:rPr>
            <a:t>w Gminie</a:t>
          </a:r>
        </a:p>
      </dsp:txBody>
      <dsp:txXfrm>
        <a:off x="3158009" y="1791665"/>
        <a:ext cx="1508770" cy="2137424"/>
      </dsp:txXfrm>
    </dsp:sp>
    <dsp:sp modelId="{B640BD7A-1B1B-473F-9186-C0EB64EE1FF6}">
      <dsp:nvSpPr>
        <dsp:cNvPr id="0" name=""/>
        <dsp:cNvSpPr/>
      </dsp:nvSpPr>
      <dsp:spPr>
        <a:xfrm>
          <a:off x="4745362" y="994059"/>
          <a:ext cx="408625" cy="408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7C1369-E1A0-4CE1-88F5-FED34D98D531}">
      <dsp:nvSpPr>
        <dsp:cNvPr id="0" name=""/>
        <dsp:cNvSpPr/>
      </dsp:nvSpPr>
      <dsp:spPr>
        <a:xfrm>
          <a:off x="4734441" y="1198372"/>
          <a:ext cx="1744184" cy="27307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522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solidFill>
                <a:schemeClr val="bg1"/>
              </a:solidFill>
            </a:rPr>
            <a:t>Przyszłościowo </a:t>
          </a:r>
          <a:r>
            <a:rPr lang="pl-PL" sz="1000" kern="1200" dirty="0">
              <a:solidFill>
                <a:schemeClr val="bg1"/>
              </a:solidFill>
            </a:rPr>
            <a:t>Centrum Integracji </a:t>
          </a:r>
          <a:r>
            <a:rPr lang="pl-PL" sz="1000" kern="1200" dirty="0" smtClean="0">
              <a:solidFill>
                <a:schemeClr val="bg1"/>
              </a:solidFill>
            </a:rPr>
            <a:t>Społecznej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solidFill>
                <a:schemeClr val="bg1"/>
              </a:solidFill>
            </a:rPr>
            <a:t>lub </a:t>
          </a:r>
          <a:r>
            <a:rPr lang="pl-PL" sz="1000" kern="1200" dirty="0">
              <a:solidFill>
                <a:schemeClr val="bg1"/>
              </a:solidFill>
            </a:rPr>
            <a:t>spółdzielnia socjalna osób prawnych</a:t>
          </a:r>
        </a:p>
      </dsp:txBody>
      <dsp:txXfrm>
        <a:off x="4734441" y="1198372"/>
        <a:ext cx="1744184" cy="27307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D89FB-B0E9-49AC-A882-2452CA802B98}">
      <dsp:nvSpPr>
        <dsp:cNvPr id="0" name=""/>
        <dsp:cNvSpPr/>
      </dsp:nvSpPr>
      <dsp:spPr>
        <a:xfrm>
          <a:off x="1724" y="0"/>
          <a:ext cx="2683634" cy="328614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>
              <a:solidFill>
                <a:sysClr val="windowText" lastClr="000000"/>
              </a:solidFill>
            </a:rPr>
            <a:t>Filar </a:t>
          </a:r>
          <a:r>
            <a:rPr lang="pl-PL" sz="1100" kern="1200" dirty="0" err="1">
              <a:solidFill>
                <a:sysClr val="windowText" lastClr="000000"/>
              </a:solidFill>
            </a:rPr>
            <a:t>Prozatrudnienowy</a:t>
          </a:r>
          <a:endParaRPr lang="pl-PL" sz="1100" kern="1200" dirty="0">
            <a:solidFill>
              <a:sysClr val="windowText" lastClr="000000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>
              <a:solidFill>
                <a:schemeClr val="bg1"/>
              </a:solidFill>
            </a:rPr>
            <a:t>(publiczne </a:t>
          </a:r>
          <a:r>
            <a:rPr lang="pl-PL" sz="800" kern="1200" dirty="0" err="1">
              <a:solidFill>
                <a:schemeClr val="bg1"/>
              </a:solidFill>
            </a:rPr>
            <a:t>slużby</a:t>
          </a:r>
          <a:r>
            <a:rPr lang="pl-PL" sz="800" kern="1200" dirty="0">
              <a:solidFill>
                <a:schemeClr val="bg1"/>
              </a:solidFill>
            </a:rPr>
            <a:t> zatrudnienia</a:t>
          </a:r>
          <a:r>
            <a:rPr lang="pl-PL" sz="800" kern="1200" dirty="0"/>
            <a:t>)</a:t>
          </a:r>
        </a:p>
      </dsp:txBody>
      <dsp:txXfrm>
        <a:off x="1724" y="1314458"/>
        <a:ext cx="2683634" cy="1314458"/>
      </dsp:txXfrm>
    </dsp:sp>
    <dsp:sp modelId="{7BEECEF1-6A06-4198-9A7E-1FC2A0717456}">
      <dsp:nvSpPr>
        <dsp:cNvPr id="0" name=""/>
        <dsp:cNvSpPr/>
      </dsp:nvSpPr>
      <dsp:spPr>
        <a:xfrm>
          <a:off x="796398" y="197168"/>
          <a:ext cx="1094286" cy="1094286"/>
        </a:xfrm>
        <a:prstGeom prst="downArrow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3721F-1011-46B5-9C3A-3ECD79074745}">
      <dsp:nvSpPr>
        <dsp:cNvPr id="0" name=""/>
        <dsp:cNvSpPr/>
      </dsp:nvSpPr>
      <dsp:spPr>
        <a:xfrm>
          <a:off x="2765867" y="0"/>
          <a:ext cx="2683634" cy="328614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>
              <a:solidFill>
                <a:sysClr val="windowText" lastClr="000000"/>
              </a:solidFill>
            </a:rPr>
            <a:t>Filar Pomocy Spolecznej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>
              <a:solidFill>
                <a:sysClr val="windowText" lastClr="000000"/>
              </a:solidFill>
            </a:rPr>
            <a:t>(</a:t>
          </a:r>
          <a:r>
            <a:rPr lang="pl-PL" sz="800" kern="1200">
              <a:solidFill>
                <a:sysClr val="windowText" lastClr="000000"/>
              </a:solidFill>
            </a:rPr>
            <a:t>ośrodki pomocy spolecznej </a:t>
          </a:r>
          <a:br>
            <a:rPr lang="pl-PL" sz="800" kern="1200">
              <a:solidFill>
                <a:sysClr val="windowText" lastClr="000000"/>
              </a:solidFill>
            </a:rPr>
          </a:br>
          <a:r>
            <a:rPr lang="pl-PL" sz="800" kern="1200">
              <a:solidFill>
                <a:sysClr val="windowText" lastClr="000000"/>
              </a:solidFill>
            </a:rPr>
            <a:t>i organizacje pozarządowe)</a:t>
          </a:r>
          <a:endParaRPr lang="pl-PL" sz="1050" kern="1200">
            <a:solidFill>
              <a:sysClr val="windowText" lastClr="000000"/>
            </a:solidFill>
          </a:endParaRPr>
        </a:p>
      </dsp:txBody>
      <dsp:txXfrm>
        <a:off x="2765867" y="1314458"/>
        <a:ext cx="2683634" cy="1314458"/>
      </dsp:txXfrm>
    </dsp:sp>
    <dsp:sp modelId="{C916C586-DFCF-4052-9375-589896EA9AF2}">
      <dsp:nvSpPr>
        <dsp:cNvPr id="0" name=""/>
        <dsp:cNvSpPr/>
      </dsp:nvSpPr>
      <dsp:spPr>
        <a:xfrm>
          <a:off x="3560541" y="197168"/>
          <a:ext cx="1094286" cy="1094286"/>
        </a:xfrm>
        <a:prstGeom prst="downArrow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FF2C7-C3E2-4C88-BCCD-1E55E5BDAE1A}">
      <dsp:nvSpPr>
        <dsp:cNvPr id="0" name=""/>
        <dsp:cNvSpPr/>
      </dsp:nvSpPr>
      <dsp:spPr>
        <a:xfrm>
          <a:off x="5530011" y="0"/>
          <a:ext cx="2683634" cy="3286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dirty="0">
              <a:solidFill>
                <a:sysClr val="windowText" lastClr="000000"/>
              </a:solidFill>
            </a:rPr>
            <a:t>Filar Reintegracji Społecznej </a:t>
          </a:r>
          <a:r>
            <a:rPr lang="pl-PL" sz="1050" kern="1200" dirty="0" smtClean="0">
              <a:solidFill>
                <a:sysClr val="windowText" lastClr="000000"/>
              </a:solidFill>
            </a:rPr>
            <a:t/>
          </a:r>
          <a:br>
            <a:rPr lang="pl-PL" sz="1050" kern="1200" dirty="0" smtClean="0">
              <a:solidFill>
                <a:sysClr val="windowText" lastClr="000000"/>
              </a:solidFill>
            </a:rPr>
          </a:br>
          <a:r>
            <a:rPr lang="pl-PL" sz="1050" kern="1200" dirty="0" smtClean="0">
              <a:solidFill>
                <a:sysClr val="windowText" lastClr="000000"/>
              </a:solidFill>
            </a:rPr>
            <a:t>i </a:t>
          </a:r>
          <a:r>
            <a:rPr lang="pl-PL" sz="1050" kern="1200" dirty="0">
              <a:solidFill>
                <a:sysClr val="windowText" lastClr="000000"/>
              </a:solidFill>
            </a:rPr>
            <a:t>Zawodowej</a:t>
          </a:r>
        </a:p>
      </dsp:txBody>
      <dsp:txXfrm>
        <a:off x="5530011" y="1314458"/>
        <a:ext cx="2683634" cy="1314458"/>
      </dsp:txXfrm>
    </dsp:sp>
    <dsp:sp modelId="{1D78FF41-3920-41EB-BB77-854E9AF34BC2}">
      <dsp:nvSpPr>
        <dsp:cNvPr id="0" name=""/>
        <dsp:cNvSpPr/>
      </dsp:nvSpPr>
      <dsp:spPr>
        <a:xfrm>
          <a:off x="6324684" y="197168"/>
          <a:ext cx="1094286" cy="1094286"/>
        </a:xfrm>
        <a:prstGeom prst="downArrow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2AE2E-7DD5-462B-A202-EA285FC458F0}">
      <dsp:nvSpPr>
        <dsp:cNvPr id="0" name=""/>
        <dsp:cNvSpPr/>
      </dsp:nvSpPr>
      <dsp:spPr>
        <a:xfrm>
          <a:off x="328614" y="2628917"/>
          <a:ext cx="7558140" cy="49292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F72D1-8902-455A-BB34-AC52256D51E9}">
      <dsp:nvSpPr>
        <dsp:cNvPr id="0" name=""/>
        <dsp:cNvSpPr/>
      </dsp:nvSpPr>
      <dsp:spPr>
        <a:xfrm>
          <a:off x="2416431" y="469404"/>
          <a:ext cx="3087182" cy="107213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4E555-0DCF-48FE-9D07-B341E7781104}">
      <dsp:nvSpPr>
        <dsp:cNvPr id="0" name=""/>
        <dsp:cNvSpPr/>
      </dsp:nvSpPr>
      <dsp:spPr>
        <a:xfrm>
          <a:off x="3665663" y="3094706"/>
          <a:ext cx="598291" cy="38290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3C4AF-0D41-494E-A2B2-0D547D723A4B}">
      <dsp:nvSpPr>
        <dsp:cNvPr id="0" name=""/>
        <dsp:cNvSpPr/>
      </dsp:nvSpPr>
      <dsp:spPr>
        <a:xfrm>
          <a:off x="2528910" y="3454371"/>
          <a:ext cx="2871798" cy="61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/>
            <a:t>Regionalna Platforma Współpracy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/>
            <a:t>szczebla powiatowego</a:t>
          </a:r>
        </a:p>
      </dsp:txBody>
      <dsp:txXfrm>
        <a:off x="2528910" y="3454371"/>
        <a:ext cx="2871798" cy="611269"/>
      </dsp:txXfrm>
    </dsp:sp>
    <dsp:sp modelId="{3A812468-AD4D-478C-8DEB-606D30162CE4}">
      <dsp:nvSpPr>
        <dsp:cNvPr id="0" name=""/>
        <dsp:cNvSpPr/>
      </dsp:nvSpPr>
      <dsp:spPr>
        <a:xfrm>
          <a:off x="3378385" y="1649842"/>
          <a:ext cx="1397804" cy="102593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>
              <a:solidFill>
                <a:sysClr val="windowText" lastClr="000000"/>
              </a:solidFill>
            </a:rPr>
            <a:t>ZESPOŁY SYNEGRII LOKALNEJ</a:t>
          </a:r>
        </a:p>
      </dsp:txBody>
      <dsp:txXfrm>
        <a:off x="3583089" y="1800086"/>
        <a:ext cx="988396" cy="725443"/>
      </dsp:txXfrm>
    </dsp:sp>
    <dsp:sp modelId="{19BCFE94-FDCA-4A6D-8EF5-3C960AAF348D}">
      <dsp:nvSpPr>
        <dsp:cNvPr id="0" name=""/>
        <dsp:cNvSpPr/>
      </dsp:nvSpPr>
      <dsp:spPr>
        <a:xfrm>
          <a:off x="2623073" y="897290"/>
          <a:ext cx="1367230" cy="91517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0" kern="1200" dirty="0"/>
            <a:t>POWIATOWA RADA ZATRUDNIENIA</a:t>
          </a:r>
        </a:p>
      </dsp:txBody>
      <dsp:txXfrm>
        <a:off x="2823299" y="1031314"/>
        <a:ext cx="966778" cy="647122"/>
      </dsp:txXfrm>
    </dsp:sp>
    <dsp:sp modelId="{2F844218-293B-414E-AADF-3CA105FFA9FE}">
      <dsp:nvSpPr>
        <dsp:cNvPr id="0" name=""/>
        <dsp:cNvSpPr/>
      </dsp:nvSpPr>
      <dsp:spPr>
        <a:xfrm>
          <a:off x="3768438" y="556037"/>
          <a:ext cx="1278212" cy="1076924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0" kern="1200"/>
            <a:t>POWIATOWA RADA POŻYTKU PUBLICZNEGO</a:t>
          </a:r>
        </a:p>
      </dsp:txBody>
      <dsp:txXfrm>
        <a:off x="3955628" y="713749"/>
        <a:ext cx="903832" cy="761500"/>
      </dsp:txXfrm>
    </dsp:sp>
    <dsp:sp modelId="{8F2132D6-8D88-4522-AC8E-2197F044E1F5}">
      <dsp:nvSpPr>
        <dsp:cNvPr id="0" name=""/>
        <dsp:cNvSpPr/>
      </dsp:nvSpPr>
      <dsp:spPr>
        <a:xfrm>
          <a:off x="689059" y="3"/>
          <a:ext cx="6698985" cy="3829060"/>
        </a:xfrm>
        <a:prstGeom prst="funnel">
          <a:avLst/>
        </a:prstGeom>
        <a:solidFill>
          <a:srgbClr val="00B0F0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99BA6-B444-4E85-98BE-8AAE2C9B3B13}">
      <dsp:nvSpPr>
        <dsp:cNvPr id="0" name=""/>
        <dsp:cNvSpPr/>
      </dsp:nvSpPr>
      <dsp:spPr>
        <a:xfrm>
          <a:off x="4228655" y="2458029"/>
          <a:ext cx="1785686" cy="1156720"/>
        </a:xfrm>
        <a:prstGeom prst="roundRect">
          <a:avLst>
            <a:gd name="adj" fmla="val 10000"/>
          </a:avLst>
        </a:prstGeom>
        <a:solidFill>
          <a:srgbClr val="66CCFF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000" kern="1200"/>
            <a:t>Obszar kreowania polityki rynku pracy, polityki społecznej w regionie  </a:t>
          </a:r>
        </a:p>
      </dsp:txBody>
      <dsp:txXfrm>
        <a:off x="4789770" y="2772618"/>
        <a:ext cx="1199162" cy="816722"/>
      </dsp:txXfrm>
    </dsp:sp>
    <dsp:sp modelId="{F0EC96A7-783C-46F9-B143-6E691ADA99CF}">
      <dsp:nvSpPr>
        <dsp:cNvPr id="0" name=""/>
        <dsp:cNvSpPr/>
      </dsp:nvSpPr>
      <dsp:spPr>
        <a:xfrm>
          <a:off x="1315167" y="2458029"/>
          <a:ext cx="1785686" cy="1156720"/>
        </a:xfrm>
        <a:prstGeom prst="roundRect">
          <a:avLst>
            <a:gd name="adj" fmla="val 10000"/>
          </a:avLst>
        </a:prstGeom>
        <a:solidFill>
          <a:srgbClr val="FF00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000" kern="1200" dirty="0"/>
            <a:t>Obszar współpracy MLW w gminach i powiatach regionu </a:t>
          </a:r>
        </a:p>
      </dsp:txBody>
      <dsp:txXfrm>
        <a:off x="1340576" y="2772618"/>
        <a:ext cx="1199162" cy="816722"/>
      </dsp:txXfrm>
    </dsp:sp>
    <dsp:sp modelId="{1E9CBF50-1D02-4CF7-9632-A68E9067F8A9}">
      <dsp:nvSpPr>
        <dsp:cNvPr id="0" name=""/>
        <dsp:cNvSpPr/>
      </dsp:nvSpPr>
      <dsp:spPr>
        <a:xfrm>
          <a:off x="4228655" y="0"/>
          <a:ext cx="1785686" cy="115672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000" kern="1200"/>
            <a:t>Sfery działaności pożytjku publicznego prowadzone przez III sektor</a:t>
          </a:r>
        </a:p>
      </dsp:txBody>
      <dsp:txXfrm>
        <a:off x="4789770" y="25409"/>
        <a:ext cx="1199162" cy="816722"/>
      </dsp:txXfrm>
    </dsp:sp>
    <dsp:sp modelId="{85C0D29F-DD56-4BA8-955D-88AF98DB53B4}">
      <dsp:nvSpPr>
        <dsp:cNvPr id="0" name=""/>
        <dsp:cNvSpPr/>
      </dsp:nvSpPr>
      <dsp:spPr>
        <a:xfrm>
          <a:off x="1315167" y="0"/>
          <a:ext cx="1785686" cy="1156720"/>
        </a:xfrm>
        <a:prstGeom prst="roundRect">
          <a:avLst>
            <a:gd name="adj" fmla="val 10000"/>
          </a:avLst>
        </a:prstGeom>
        <a:solidFill>
          <a:srgbClr val="FFFF00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000" kern="1200"/>
            <a:t>Obszar Rynku Pracy - publicznych słuzb zatrudnienia </a:t>
          </a:r>
        </a:p>
      </dsp:txBody>
      <dsp:txXfrm>
        <a:off x="1340576" y="25409"/>
        <a:ext cx="1199162" cy="816722"/>
      </dsp:txXfrm>
    </dsp:sp>
    <dsp:sp modelId="{B6E8C439-FB89-4BB3-978F-BB19CCFF4689}">
      <dsp:nvSpPr>
        <dsp:cNvPr id="0" name=""/>
        <dsp:cNvSpPr/>
      </dsp:nvSpPr>
      <dsp:spPr>
        <a:xfrm>
          <a:off x="2104366" y="239840"/>
          <a:ext cx="1483296" cy="1497586"/>
        </a:xfrm>
        <a:prstGeom prst="pieWedg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>
              <a:solidFill>
                <a:sysClr val="windowText" lastClr="000000"/>
              </a:solidFill>
            </a:rPr>
            <a:t>Przedstawiciele Wojewódzkiej Rady Zatrudnienia </a:t>
          </a:r>
        </a:p>
      </dsp:txBody>
      <dsp:txXfrm>
        <a:off x="2538813" y="678473"/>
        <a:ext cx="1048849" cy="1058953"/>
      </dsp:txXfrm>
    </dsp:sp>
    <dsp:sp modelId="{BB9EFB2A-4762-47E3-9739-1E32BFE29833}">
      <dsp:nvSpPr>
        <dsp:cNvPr id="0" name=""/>
        <dsp:cNvSpPr/>
      </dsp:nvSpPr>
      <dsp:spPr>
        <a:xfrm rot="5400000">
          <a:off x="3700902" y="206040"/>
          <a:ext cx="1565186" cy="1565186"/>
        </a:xfrm>
        <a:prstGeom prst="pieWedg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>
              <a:solidFill>
                <a:sysClr val="windowText" lastClr="000000"/>
              </a:solidFill>
            </a:rPr>
            <a:t>Przedstawiciele Wojewódzkiej Rady Pożytku Publiczneggo</a:t>
          </a:r>
        </a:p>
      </dsp:txBody>
      <dsp:txXfrm rot="-5400000">
        <a:off x="3700902" y="664472"/>
        <a:ext cx="1106754" cy="1106754"/>
      </dsp:txXfrm>
    </dsp:sp>
    <dsp:sp modelId="{528AC917-2C0C-4B3A-99A7-557C81D485ED}">
      <dsp:nvSpPr>
        <dsp:cNvPr id="0" name=""/>
        <dsp:cNvSpPr/>
      </dsp:nvSpPr>
      <dsp:spPr>
        <a:xfrm rot="10800000">
          <a:off x="3700902" y="1843522"/>
          <a:ext cx="1565186" cy="1565186"/>
        </a:xfrm>
        <a:prstGeom prst="pieWedg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>
              <a:solidFill>
                <a:sysClr val="windowText" lastClr="000000"/>
              </a:solidFill>
            </a:rPr>
            <a:t>Przedstawiciele administracji wojewódzkiej - Marsząałka Województwa oraz Wojewody</a:t>
          </a:r>
        </a:p>
      </dsp:txBody>
      <dsp:txXfrm rot="10800000">
        <a:off x="3700902" y="1843522"/>
        <a:ext cx="1106754" cy="1106754"/>
      </dsp:txXfrm>
    </dsp:sp>
    <dsp:sp modelId="{136A449B-A6C4-4DCA-8DF0-FAFA0F2F138A}">
      <dsp:nvSpPr>
        <dsp:cNvPr id="0" name=""/>
        <dsp:cNvSpPr/>
      </dsp:nvSpPr>
      <dsp:spPr>
        <a:xfrm rot="16200000">
          <a:off x="2063420" y="1843522"/>
          <a:ext cx="1565186" cy="1565186"/>
        </a:xfrm>
        <a:prstGeom prst="pieWedg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>
              <a:solidFill>
                <a:sysClr val="windowText" lastClr="000000"/>
              </a:solidFill>
            </a:rPr>
            <a:t>Przedstawiciele Regionalnych Platform Współpracy Powiatów danego województwa</a:t>
          </a:r>
        </a:p>
      </dsp:txBody>
      <dsp:txXfrm rot="5400000">
        <a:off x="2521852" y="1843522"/>
        <a:ext cx="1106754" cy="1106754"/>
      </dsp:txXfrm>
    </dsp:sp>
    <dsp:sp modelId="{230057A4-020C-4CDB-90F0-074077DF2291}">
      <dsp:nvSpPr>
        <dsp:cNvPr id="0" name=""/>
        <dsp:cNvSpPr/>
      </dsp:nvSpPr>
      <dsp:spPr>
        <a:xfrm>
          <a:off x="3394552" y="1482047"/>
          <a:ext cx="540405" cy="46991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0D1B2-FA34-4BEA-AAC4-61B586111DE7}">
      <dsp:nvSpPr>
        <dsp:cNvPr id="0" name=""/>
        <dsp:cNvSpPr/>
      </dsp:nvSpPr>
      <dsp:spPr>
        <a:xfrm rot="10800000">
          <a:off x="3394552" y="1662785"/>
          <a:ext cx="540405" cy="46991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BBE9-51D3-4027-9F20-45A66C63D085}" type="datetimeFigureOut">
              <a:rPr lang="pl-PL" smtClean="0"/>
              <a:pPr/>
              <a:t>2014-06-03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EAD3-9BED-4F01-AD3D-E56D169EA691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BBE9-51D3-4027-9F20-45A66C63D085}" type="datetimeFigureOut">
              <a:rPr lang="pl-PL" smtClean="0"/>
              <a:pPr/>
              <a:t>2014-06-03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EAD3-9BED-4F01-AD3D-E56D169EA69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BBE9-51D3-4027-9F20-45A66C63D085}" type="datetimeFigureOut">
              <a:rPr lang="pl-PL" smtClean="0"/>
              <a:pPr/>
              <a:t>2014-06-03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EAD3-9BED-4F01-AD3D-E56D169EA69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BBE9-51D3-4027-9F20-45A66C63D085}" type="datetimeFigureOut">
              <a:rPr lang="pl-PL" smtClean="0"/>
              <a:pPr/>
              <a:t>2014-06-03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EAD3-9BED-4F01-AD3D-E56D169EA69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BBE9-51D3-4027-9F20-45A66C63D085}" type="datetimeFigureOut">
              <a:rPr lang="pl-PL" smtClean="0"/>
              <a:pPr/>
              <a:t>2014-06-03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9EEAD3-9BED-4F01-AD3D-E56D169EA69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BBE9-51D3-4027-9F20-45A66C63D085}" type="datetimeFigureOut">
              <a:rPr lang="pl-PL" smtClean="0"/>
              <a:pPr/>
              <a:t>2014-06-03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EAD3-9BED-4F01-AD3D-E56D169EA69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BBE9-51D3-4027-9F20-45A66C63D085}" type="datetimeFigureOut">
              <a:rPr lang="pl-PL" smtClean="0"/>
              <a:pPr/>
              <a:t>2014-06-03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EAD3-9BED-4F01-AD3D-E56D169EA69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BBE9-51D3-4027-9F20-45A66C63D085}" type="datetimeFigureOut">
              <a:rPr lang="pl-PL" smtClean="0"/>
              <a:pPr/>
              <a:t>2014-06-03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EAD3-9BED-4F01-AD3D-E56D169EA69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BBE9-51D3-4027-9F20-45A66C63D085}" type="datetimeFigureOut">
              <a:rPr lang="pl-PL" smtClean="0"/>
              <a:pPr/>
              <a:t>2014-06-03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EAD3-9BED-4F01-AD3D-E56D169EA69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BBE9-51D3-4027-9F20-45A66C63D085}" type="datetimeFigureOut">
              <a:rPr lang="pl-PL" smtClean="0"/>
              <a:pPr/>
              <a:t>2014-06-03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EAD3-9BED-4F01-AD3D-E56D169EA69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BBE9-51D3-4027-9F20-45A66C63D085}" type="datetimeFigureOut">
              <a:rPr lang="pl-PL" smtClean="0"/>
              <a:pPr/>
              <a:t>2014-06-03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EAD3-9BED-4F01-AD3D-E56D169EA69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89BBE9-51D3-4027-9F20-45A66C63D085}" type="datetimeFigureOut">
              <a:rPr lang="pl-PL" smtClean="0"/>
              <a:pPr/>
              <a:t>2014-06-03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9EEAD3-9BED-4F01-AD3D-E56D169EA69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chart" Target="../charts/chart6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.png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wmf"/><Relationship Id="rId4" Type="http://schemas.openxmlformats.org/officeDocument/2006/relationships/diagramLayout" Target="../diagrams/layout1.xml"/><Relationship Id="rId9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.wmf"/><Relationship Id="rId4" Type="http://schemas.openxmlformats.org/officeDocument/2006/relationships/diagramLayout" Target="../diagrams/layout2.xml"/><Relationship Id="rId9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.wmf"/><Relationship Id="rId4" Type="http://schemas.openxmlformats.org/officeDocument/2006/relationships/diagramLayout" Target="../diagrams/layout3.xml"/><Relationship Id="rId9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3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.wmf"/><Relationship Id="rId4" Type="http://schemas.openxmlformats.org/officeDocument/2006/relationships/diagramLayout" Target="../diagrams/layout4.xml"/><Relationship Id="rId9" Type="http://schemas.openxmlformats.org/officeDocument/2006/relationships/oleObject" Target="../embeddings/oleObject3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3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.wmf"/><Relationship Id="rId4" Type="http://schemas.openxmlformats.org/officeDocument/2006/relationships/diagramLayout" Target="../diagrams/layout5.xml"/><Relationship Id="rId9" Type="http://schemas.openxmlformats.org/officeDocument/2006/relationships/oleObject" Target="../embeddings/oleObject3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.wmf"/><Relationship Id="rId4" Type="http://schemas.openxmlformats.org/officeDocument/2006/relationships/diagramLayout" Target="../diagrams/layout6.xml"/><Relationship Id="rId9" Type="http://schemas.openxmlformats.org/officeDocument/2006/relationships/oleObject" Target="../embeddings/oleObject3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3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8587680" cy="3302496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 smtClean="0">
                <a:solidFill>
                  <a:schemeClr val="bg1"/>
                </a:solidFill>
              </a:rPr>
              <a:t>MODEL LOKALNEJ WSPÓŁPRACY – ZESPÓŁ SYNERGII LOKALNEJ</a:t>
            </a:r>
            <a:endParaRPr lang="pl-PL" sz="5400" b="1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33050" y="714356"/>
            <a:ext cx="8353792" cy="1000132"/>
          </a:xfrm>
          <a:solidFill>
            <a:srgbClr val="66FFFF"/>
          </a:solidFill>
          <a:ln>
            <a:solidFill>
              <a:srgbClr val="FFFF00"/>
            </a:solidFill>
          </a:ln>
        </p:spPr>
        <p:txBody>
          <a:bodyPr>
            <a:normAutofit fontScale="70000" lnSpcReduction="20000"/>
          </a:bodyPr>
          <a:lstStyle/>
          <a:p>
            <a:pPr algn="just"/>
            <a:r>
              <a:rPr lang="pl-PL" dirty="0" smtClean="0">
                <a:solidFill>
                  <a:schemeClr val="bg1"/>
                </a:solidFill>
              </a:rPr>
              <a:t>Projekt 1.48 </a:t>
            </a:r>
            <a:r>
              <a:rPr lang="pl-PL" i="1" dirty="0" smtClean="0">
                <a:solidFill>
                  <a:schemeClr val="bg1"/>
                </a:solidFill>
              </a:rPr>
              <a:t>„Kompleksowe formy reintegracji społeczno-zawodowej </a:t>
            </a:r>
            <a:br>
              <a:rPr lang="pl-PL" i="1" dirty="0" smtClean="0">
                <a:solidFill>
                  <a:schemeClr val="bg1"/>
                </a:solidFill>
              </a:rPr>
            </a:br>
            <a:r>
              <a:rPr lang="pl-PL" i="1" dirty="0" smtClean="0">
                <a:solidFill>
                  <a:schemeClr val="bg1"/>
                </a:solidFill>
              </a:rPr>
              <a:t>w środowisku lokalnym” - </a:t>
            </a:r>
            <a:r>
              <a:rPr lang="pl-PL" dirty="0" smtClean="0">
                <a:solidFill>
                  <a:schemeClr val="bg1"/>
                </a:solidFill>
              </a:rPr>
              <a:t>projekt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026" name="Obraz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1" descr="UE+EFS_L-k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071934" y="6000768"/>
          <a:ext cx="13271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5" imgW="1522080" imgH="813240" progId="">
                  <p:embed/>
                </p:oleObj>
              </mc:Choice>
              <mc:Fallback>
                <p:oleObj r:id="rId5" imgW="1522080" imgH="8132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6000768"/>
                        <a:ext cx="1327150" cy="7223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Liczba uczestników na 1 CIS 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w skali kraju</a:t>
            </a:r>
            <a:endParaRPr lang="pl-PL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214414" y="1600201"/>
          <a:ext cx="7472386" cy="4043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Obraz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5" imgW="1522080" imgH="813240" progId="">
                  <p:embed/>
                </p:oleObj>
              </mc:Choice>
              <mc:Fallback>
                <p:oleObj r:id="rId5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1" descr="UE+EFS_L-kolo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Usamodzielnienie ekonomiczne po CIS</a:t>
            </a:r>
            <a:endParaRPr lang="pl-PL" dirty="0">
              <a:solidFill>
                <a:schemeClr val="bg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142976" y="1600201"/>
          <a:ext cx="7543824" cy="411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Obraz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r:id="rId5" imgW="1522080" imgH="813240" progId="">
                  <p:embed/>
                </p:oleObj>
              </mc:Choice>
              <mc:Fallback>
                <p:oleObj r:id="rId5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1" descr="UE+EFS_L-kolo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INFORMACJE OGÓLNE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004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400" dirty="0" smtClean="0">
                <a:solidFill>
                  <a:schemeClr val="bg1"/>
                </a:solidFill>
              </a:rPr>
              <a:t>KLUBY INTEGRACJI SPOŁECZNEJ W POLSCE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4" name="Obraz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r:id="rId4" imgW="1522080" imgH="813240" progId="">
                  <p:embed/>
                </p:oleObj>
              </mc:Choice>
              <mc:Fallback>
                <p:oleObj r:id="rId4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1" descr="UE+EFS_L-kol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Statystyka klubów integracji społecznej – poziom krajowy – rok 2012 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3900502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Do 2011 r. – przed obowiązkiem rejestracyjnym u wojewodów – </a:t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w 2011 r. - 286 jednostek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Po 2011 r. – w systemie SAC i obowiązkowej rejestracji – tylko 122 jednostki  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r:id="rId4" imgW="1522080" imgH="813240" progId="">
                  <p:embed/>
                </p:oleObj>
              </mc:Choice>
              <mc:Fallback>
                <p:oleObj r:id="rId4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1" descr="UE+EFS_L-kol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Aktualna statystyka 2013 r.</a:t>
            </a:r>
            <a:endParaRPr lang="pl-PL" dirty="0">
              <a:solidFill>
                <a:schemeClr val="bg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134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7214"/>
                <a:gridCol w="5143536"/>
                <a:gridCol w="1285884"/>
                <a:gridCol w="10429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Wyszczególnienie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2012 r.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2013 r.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1.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Liczba KIS w skali kraju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/>
                        <a:t>122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/>
                        <a:t>220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 tego: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1.1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KISy</a:t>
                      </a:r>
                      <a:r>
                        <a:rPr lang="pl-PL" dirty="0" smtClean="0"/>
                        <a:t> zarejestrowane w CAS,</a:t>
                      </a:r>
                      <a:r>
                        <a:rPr lang="pl-PL" baseline="0" dirty="0" smtClean="0"/>
                        <a:t> i które są zarejestrowane u wojewodów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/>
                        <a:t>122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/>
                        <a:t>187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1.1.1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 tym: liczba sprawozdań KIS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w systemie CAS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/>
                        <a:t>120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/>
                        <a:t>156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1.2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KISy</a:t>
                      </a:r>
                      <a:r>
                        <a:rPr lang="pl-PL" dirty="0" smtClean="0"/>
                        <a:t> w</a:t>
                      </a:r>
                      <a:r>
                        <a:rPr lang="pl-PL" baseline="0" dirty="0" smtClean="0"/>
                        <a:t> rejestrach wojewodów, bez zgłoszenia się do systemu CAS i bez sprawozdań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Brak danych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/>
                        <a:t>33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3.</a:t>
                      </a:r>
                      <a:endParaRPr lang="pl-PL" dirty="0"/>
                    </a:p>
                  </a:txBody>
                  <a:tcP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Stopień wiedzy o KIS (poz.1.1.1 do poz. 1.)</a:t>
                      </a:r>
                      <a:endParaRPr lang="pl-PL" dirty="0"/>
                    </a:p>
                  </a:txBody>
                  <a:tcP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/>
                        <a:t>71%</a:t>
                      </a:r>
                      <a:endParaRPr lang="pl-PL" dirty="0"/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pic>
        <p:nvPicPr>
          <p:cNvPr id="5" name="Obraz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r:id="rId4" imgW="1522080" imgH="813240" progId="">
                  <p:embed/>
                </p:oleObj>
              </mc:Choice>
              <mc:Fallback>
                <p:oleObj r:id="rId4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1" descr="UE+EFS_L-kol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Trend założycielski KIS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na tle inicjatyw CIS</a:t>
            </a:r>
            <a:endParaRPr lang="pl-PL" dirty="0">
              <a:solidFill>
                <a:schemeClr val="bg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85720" y="1600201"/>
          <a:ext cx="4214842" cy="4472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/>
          <p:cNvGraphicFramePr/>
          <p:nvPr/>
        </p:nvGraphicFramePr>
        <p:xfrm>
          <a:off x="4572000" y="1857364"/>
          <a:ext cx="4286280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Obraz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r:id="rId6" imgW="1522080" imgH="813240" progId="">
                  <p:embed/>
                </p:oleObj>
              </mc:Choice>
              <mc:Fallback>
                <p:oleObj r:id="rId6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raz 1" descr="UE+EFS_L-kolo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Przyrost liczby klubów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w poszczególnych latach</a:t>
            </a:r>
            <a:endParaRPr lang="pl-PL" dirty="0">
              <a:solidFill>
                <a:schemeClr val="bg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500034" y="1857365"/>
          <a:ext cx="8229600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Obraz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r:id="rId5" imgW="1522080" imgH="813240" progId="">
                  <p:embed/>
                </p:oleObj>
              </mc:Choice>
              <mc:Fallback>
                <p:oleObj r:id="rId5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1" descr="UE+EFS_L-kolo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Klub Integracji Społecznej - uczestnicy</a:t>
            </a:r>
            <a:endParaRPr lang="pl-PL" dirty="0">
              <a:solidFill>
                <a:schemeClr val="bg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428728" y="1643051"/>
          <a:ext cx="7229468" cy="4000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Obraz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r:id="rId5" imgW="1522080" imgH="813240" progId="">
                  <p:embed/>
                </p:oleObj>
              </mc:Choice>
              <mc:Fallback>
                <p:oleObj r:id="rId5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1" descr="UE+EFS_L-kolo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Absolwenci Klubu </a:t>
            </a:r>
            <a:endParaRPr lang="pl-PL" dirty="0">
              <a:solidFill>
                <a:schemeClr val="bg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857224" y="1571612"/>
          <a:ext cx="7943848" cy="4208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Obraz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r:id="rId5" imgW="1522080" imgH="813240" progId="">
                  <p:embed/>
                </p:oleObj>
              </mc:Choice>
              <mc:Fallback>
                <p:oleObj r:id="rId5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1" descr="UE+EFS_L-kolo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pl-PL" sz="1800" dirty="0" smtClean="0">
                <a:solidFill>
                  <a:schemeClr val="bg1"/>
                </a:solidFill>
              </a:rPr>
              <a:t/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/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b="0" dirty="0" smtClean="0">
                <a:solidFill>
                  <a:schemeClr val="bg1"/>
                </a:solidFill>
              </a:rPr>
              <a:t>Projekt 1.48 </a:t>
            </a:r>
            <a:r>
              <a:rPr lang="pl-PL" sz="1800" b="0" i="1" dirty="0" smtClean="0">
                <a:solidFill>
                  <a:schemeClr val="bg1"/>
                </a:solidFill>
              </a:rPr>
              <a:t>„Kompleksowe formy reintegracji społeczno-zawodowej </a:t>
            </a:r>
            <a:br>
              <a:rPr lang="pl-PL" sz="1800" b="0" i="1" dirty="0" smtClean="0">
                <a:solidFill>
                  <a:schemeClr val="bg1"/>
                </a:solidFill>
              </a:rPr>
            </a:br>
            <a:r>
              <a:rPr lang="pl-PL" sz="1800" b="0" i="1" dirty="0" smtClean="0">
                <a:solidFill>
                  <a:schemeClr val="bg1"/>
                </a:solidFill>
              </a:rPr>
              <a:t>w środowisku lokalnym „ - </a:t>
            </a:r>
            <a:r>
              <a:rPr lang="pl-PL" sz="1800" b="0" dirty="0" smtClean="0">
                <a:solidFill>
                  <a:schemeClr val="bg1"/>
                </a:solidFill>
              </a:rPr>
              <a:t>projekt współfinansowany ze środków Unii Europejskiej w ramach Europejskiego Funduszu Społecznego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6000" dirty="0" smtClean="0"/>
              <a:t>MODEL LOKALNEJ WSPÓŁPRACY </a:t>
            </a:r>
            <a:endParaRPr lang="pl-PL" sz="6000" dirty="0"/>
          </a:p>
        </p:txBody>
      </p:sp>
      <p:pic>
        <p:nvPicPr>
          <p:cNvPr id="4" name="Obraz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r:id="rId4" imgW="1522080" imgH="813240" progId="">
                  <p:embed/>
                </p:oleObj>
              </mc:Choice>
              <mc:Fallback>
                <p:oleObj r:id="rId4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1" descr="UE+EFS_L-kol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pl-PL" sz="5400" dirty="0" smtClean="0">
                <a:solidFill>
                  <a:schemeClr val="bg1"/>
                </a:solidFill>
              </a:rPr>
              <a:t>MLW – idea modelu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186766" cy="4043378"/>
          </a:xfrm>
        </p:spPr>
        <p:txBody>
          <a:bodyPr>
            <a:normAutofit lnSpcReduction="10000"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Wstęp – podstawowe pojęcia MLW,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Statystyka podmiotów zatrudnienia socjalnego,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Cel i istota MLW,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Wyróżniki MLW,</a:t>
            </a:r>
          </a:p>
          <a:p>
            <a:r>
              <a:rPr lang="pl-PL" sz="2800" dirty="0" err="1" smtClean="0">
                <a:solidFill>
                  <a:schemeClr val="bg1"/>
                </a:solidFill>
              </a:rPr>
              <a:t>Interesariusze</a:t>
            </a:r>
            <a:r>
              <a:rPr lang="pl-PL" sz="2800" dirty="0" smtClean="0">
                <a:solidFill>
                  <a:schemeClr val="bg1"/>
                </a:solidFill>
              </a:rPr>
              <a:t> MLW,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Narzędzia praktycznego wdrożenia MLW:</a:t>
            </a:r>
          </a:p>
          <a:p>
            <a:pPr lvl="1">
              <a:buFontTx/>
              <a:buChar char="-"/>
            </a:pPr>
            <a:r>
              <a:rPr lang="pl-PL" sz="2200" dirty="0" smtClean="0">
                <a:solidFill>
                  <a:schemeClr val="bg1"/>
                </a:solidFill>
              </a:rPr>
              <a:t>Zespół Lokalnej Synergii, </a:t>
            </a:r>
          </a:p>
          <a:p>
            <a:pPr lvl="1">
              <a:buFontTx/>
              <a:buChar char="-"/>
            </a:pPr>
            <a:r>
              <a:rPr lang="pl-PL" sz="2200" dirty="0" smtClean="0">
                <a:solidFill>
                  <a:schemeClr val="bg1"/>
                </a:solidFill>
              </a:rPr>
              <a:t>Pakt na rzecz MLW</a:t>
            </a:r>
          </a:p>
          <a:p>
            <a:endParaRPr lang="pl-PL" sz="2400" dirty="0"/>
          </a:p>
        </p:txBody>
      </p:sp>
      <p:pic>
        <p:nvPicPr>
          <p:cNvPr id="4" name="Obraz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4" imgW="1522080" imgH="813240" progId="">
                  <p:embed/>
                </p:oleObj>
              </mc:Choice>
              <mc:Fallback>
                <p:oleObj r:id="rId4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1" descr="UE+EFS_L-kol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Cechy MLW 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142976" y="1600201"/>
          <a:ext cx="7543824" cy="411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r:id="rId9" imgW="1522080" imgH="813240" progId="">
                  <p:embed/>
                </p:oleObj>
              </mc:Choice>
              <mc:Fallback>
                <p:oleObj r:id="rId9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1" descr="UE+EFS_L-kolo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Procesowy charakter MLW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382906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l-PL" dirty="0" smtClean="0">
                <a:solidFill>
                  <a:schemeClr val="bg1"/>
                </a:solidFill>
              </a:rPr>
              <a:t>Współpraca i kompatybilne działanie lokalnych instytucji / podmiotów - </a:t>
            </a:r>
            <a:r>
              <a:rPr lang="pl-PL" dirty="0" err="1" smtClean="0">
                <a:solidFill>
                  <a:schemeClr val="bg1"/>
                </a:solidFill>
              </a:rPr>
              <a:t>Interesariusze</a:t>
            </a:r>
            <a:endParaRPr lang="pl-PL" dirty="0" smtClean="0">
              <a:solidFill>
                <a:schemeClr val="bg1"/>
              </a:solidFill>
            </a:endParaRPr>
          </a:p>
          <a:p>
            <a:pPr algn="just"/>
            <a:endParaRPr lang="pl-PL" dirty="0" smtClean="0">
              <a:solidFill>
                <a:schemeClr val="bg1"/>
              </a:solidFill>
            </a:endParaRP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Ustalenie zasad współpracy – partnerstwo, Zespół Synergii Lokalnej,</a:t>
            </a:r>
          </a:p>
          <a:p>
            <a:pPr algn="just"/>
            <a:endParaRPr lang="pl-PL" dirty="0" smtClean="0">
              <a:solidFill>
                <a:schemeClr val="bg1"/>
              </a:solidFill>
            </a:endParaRP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Diagnoza i rozpoznanie sił i możliwości,</a:t>
            </a:r>
          </a:p>
          <a:p>
            <a:pPr algn="just"/>
            <a:endParaRPr lang="pl-PL" dirty="0" smtClean="0">
              <a:solidFill>
                <a:schemeClr val="bg1"/>
              </a:solidFill>
            </a:endParaRP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Analiza wariantu tworzenia podmiotu zatrudnienia socjalnego w Gminie,</a:t>
            </a:r>
          </a:p>
          <a:p>
            <a:pPr algn="just"/>
            <a:endParaRPr lang="pl-PL" dirty="0" smtClean="0">
              <a:solidFill>
                <a:schemeClr val="bg1"/>
              </a:solidFill>
            </a:endParaRP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Tworzenie podmiotu zatrudnienia socjalnego,</a:t>
            </a:r>
          </a:p>
          <a:p>
            <a:pPr algn="just"/>
            <a:endParaRPr lang="pl-PL" dirty="0" smtClean="0">
              <a:solidFill>
                <a:schemeClr val="bg1"/>
              </a:solidFill>
            </a:endParaRP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Zawiązanie paktu na rzecz MLW.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r:id="rId4" imgW="1522080" imgH="813240" progId="">
                  <p:embed/>
                </p:oleObj>
              </mc:Choice>
              <mc:Fallback>
                <p:oleObj r:id="rId4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1" descr="UE+EFS_L-kol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Narzędzia praktycznego wdrażania MLW</a:t>
            </a:r>
            <a:endParaRPr lang="pl-PL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142976" y="1600201"/>
          <a:ext cx="7358114" cy="390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r:id="rId9" imgW="1522080" imgH="813240" progId="">
                  <p:embed/>
                </p:oleObj>
              </mc:Choice>
              <mc:Fallback>
                <p:oleObj r:id="rId9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1" descr="UE+EFS_L-kolo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b="1" dirty="0" smtClean="0">
                <a:solidFill>
                  <a:schemeClr val="bg1"/>
                </a:solidFill>
              </a:rPr>
              <a:t>Funkcja Zespołu Synergii Lokalnej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14480" y="1600201"/>
            <a:ext cx="7072362" cy="3471874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l-PL" dirty="0" smtClean="0"/>
              <a:t>   </a:t>
            </a:r>
          </a:p>
          <a:p>
            <a:pPr algn="just">
              <a:buNone/>
            </a:pPr>
            <a:r>
              <a:rPr lang="pl-PL" dirty="0" smtClean="0"/>
              <a:t>   Rola </a:t>
            </a:r>
            <a:r>
              <a:rPr lang="pl-PL" b="1" dirty="0" smtClean="0"/>
              <a:t>konsultanta – doradcy dla rady </a:t>
            </a:r>
            <a:br>
              <a:rPr lang="pl-PL" b="1" dirty="0" smtClean="0"/>
            </a:br>
            <a:r>
              <a:rPr lang="pl-PL" b="1" dirty="0" smtClean="0"/>
              <a:t>i „zarządu” gminy </a:t>
            </a:r>
            <a:r>
              <a:rPr lang="pl-PL" dirty="0" smtClean="0"/>
              <a:t>w sprawach nie tylko tworzenia i rozwoju usług zatrudnienia socjalnego ale także budowania klimatu do współpracy instytucjonalnej, gwarantującej partycypacyjny udział </a:t>
            </a:r>
            <a:r>
              <a:rPr lang="pl-PL" dirty="0" err="1" smtClean="0"/>
              <a:t>Interesariuszy</a:t>
            </a:r>
            <a:r>
              <a:rPr lang="pl-PL" dirty="0" smtClean="0"/>
              <a:t> MLW</a:t>
            </a:r>
          </a:p>
          <a:p>
            <a:endParaRPr lang="pl-PL" dirty="0"/>
          </a:p>
        </p:txBody>
      </p:sp>
      <p:pic>
        <p:nvPicPr>
          <p:cNvPr id="4" name="Obraz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r:id="rId4" imgW="1522080" imgH="813240" progId="">
                  <p:embed/>
                </p:oleObj>
              </mc:Choice>
              <mc:Fallback>
                <p:oleObj r:id="rId4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1" descr="UE+EFS_L-kol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Zadania Zespołu Synergii Lokalnej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1600201"/>
            <a:ext cx="7858180" cy="4043378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 lvl="0" algn="just"/>
            <a:r>
              <a:rPr lang="pl-PL" sz="2400" b="1" dirty="0" smtClean="0">
                <a:solidFill>
                  <a:schemeClr val="bg1"/>
                </a:solidFill>
              </a:rPr>
              <a:t>Zadanie nr 1</a:t>
            </a:r>
            <a:r>
              <a:rPr lang="pl-PL" sz="2400" dirty="0" smtClean="0">
                <a:solidFill>
                  <a:schemeClr val="bg1"/>
                </a:solidFill>
              </a:rPr>
              <a:t>: Ustalenie podziału „Listy </a:t>
            </a:r>
            <a:r>
              <a:rPr lang="pl-PL" sz="2400" dirty="0" err="1" smtClean="0">
                <a:solidFill>
                  <a:schemeClr val="bg1"/>
                </a:solidFill>
              </a:rPr>
              <a:t>Interesariuszy</a:t>
            </a:r>
            <a:r>
              <a:rPr lang="pl-PL" sz="2400" dirty="0" smtClean="0">
                <a:solidFill>
                  <a:schemeClr val="bg1"/>
                </a:solidFill>
              </a:rPr>
              <a:t> MLW”,</a:t>
            </a:r>
          </a:p>
          <a:p>
            <a:pPr lvl="0" algn="just"/>
            <a:r>
              <a:rPr lang="pl-PL" sz="2400" b="1" dirty="0" smtClean="0">
                <a:solidFill>
                  <a:schemeClr val="bg1"/>
                </a:solidFill>
              </a:rPr>
              <a:t>Zadanie nr 2:</a:t>
            </a:r>
            <a:r>
              <a:rPr lang="pl-PL" sz="2400" dirty="0" smtClean="0">
                <a:solidFill>
                  <a:schemeClr val="bg1"/>
                </a:solidFill>
              </a:rPr>
              <a:t> Informacja dla Rady / Zarządu Gminy 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o korelacji pomiędzy ustawą o zatrudnieniu socjalnym 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a takimi jak: ustawa o pomocy społecznej, ustawa 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o promocji zatrudnienia i instytucjach rynku oraz ustawa o działalności pożytku publicznego i o wolontariacie, celem wskazania preferowanego trybu utworzenia podmiotu zatrudnienia socjalnego w Gminie.</a:t>
            </a:r>
          </a:p>
          <a:p>
            <a:endParaRPr lang="pl-PL" dirty="0"/>
          </a:p>
        </p:txBody>
      </p:sp>
      <p:pic>
        <p:nvPicPr>
          <p:cNvPr id="4" name="Obraz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r:id="rId4" imgW="1522080" imgH="813240" progId="">
                  <p:embed/>
                </p:oleObj>
              </mc:Choice>
              <mc:Fallback>
                <p:oleObj r:id="rId4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1" descr="UE+EFS_L-kol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Zadania Zespołu Synergii Lokalnej (2)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2976" y="1600201"/>
            <a:ext cx="7786742" cy="3829064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lvl="0"/>
            <a:r>
              <a:rPr lang="pl-PL" b="1" dirty="0" smtClean="0">
                <a:solidFill>
                  <a:schemeClr val="bg1"/>
                </a:solidFill>
              </a:rPr>
              <a:t>Zadanie nr 3</a:t>
            </a:r>
            <a:r>
              <a:rPr lang="pl-PL" dirty="0" smtClean="0">
                <a:solidFill>
                  <a:schemeClr val="bg1"/>
                </a:solidFill>
              </a:rPr>
              <a:t>: Analiza i diagnoza pokazująca zasoby Gminy, które można wykorzystać przy tworzeniu jednostki zatrudnienia socjalnego. (formularz OZPS w SAC).</a:t>
            </a:r>
          </a:p>
          <a:p>
            <a:pPr lvl="0"/>
            <a:r>
              <a:rPr lang="pl-PL" b="1" dirty="0" smtClean="0">
                <a:solidFill>
                  <a:schemeClr val="bg1"/>
                </a:solidFill>
              </a:rPr>
              <a:t>Zadanie nr 4</a:t>
            </a:r>
            <a:r>
              <a:rPr lang="pl-PL" dirty="0" smtClean="0">
                <a:solidFill>
                  <a:schemeClr val="bg1"/>
                </a:solidFill>
              </a:rPr>
              <a:t>: Negocjacje z reprezentantami </a:t>
            </a:r>
            <a:r>
              <a:rPr lang="pl-PL" dirty="0" err="1" smtClean="0">
                <a:solidFill>
                  <a:schemeClr val="bg1"/>
                </a:solidFill>
              </a:rPr>
              <a:t>Interesariuszy</a:t>
            </a:r>
            <a:r>
              <a:rPr lang="pl-PL" dirty="0" smtClean="0">
                <a:solidFill>
                  <a:schemeClr val="bg1"/>
                </a:solidFill>
              </a:rPr>
              <a:t> Wewnętrznymi i Zewnętrznymi MLW, uznanymi jako grupy: „Neutralna” oraz „Przeciwnicy”,  dla aktywnego włączenia się ich w proces rozwoju usług reintegracji społecznej i zawodowej mieszkańców Gminy.</a:t>
            </a:r>
          </a:p>
          <a:p>
            <a:endParaRPr lang="pl-PL" dirty="0"/>
          </a:p>
        </p:txBody>
      </p:sp>
      <p:pic>
        <p:nvPicPr>
          <p:cNvPr id="4" name="Obraz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r:id="rId4" imgW="1522080" imgH="813240" progId="">
                  <p:embed/>
                </p:oleObj>
              </mc:Choice>
              <mc:Fallback>
                <p:oleObj r:id="rId4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1" descr="UE+EFS_L-kol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Zadania Zespołu Synergii Lokalnej (3)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600201"/>
            <a:ext cx="7572428" cy="3829064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lvl="0" algn="just"/>
            <a:r>
              <a:rPr lang="pl-PL" b="1" dirty="0" smtClean="0">
                <a:solidFill>
                  <a:schemeClr val="bg1"/>
                </a:solidFill>
              </a:rPr>
              <a:t>Zadanie nr 5</a:t>
            </a:r>
            <a:r>
              <a:rPr lang="pl-PL" dirty="0" smtClean="0">
                <a:solidFill>
                  <a:schemeClr val="bg1"/>
                </a:solidFill>
              </a:rPr>
              <a:t>: Określenie ryzyk wynikających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z nie włączenia się określonych </a:t>
            </a:r>
            <a:r>
              <a:rPr lang="pl-PL" dirty="0" err="1" smtClean="0">
                <a:solidFill>
                  <a:schemeClr val="bg1"/>
                </a:solidFill>
              </a:rPr>
              <a:t>Interesariuszy</a:t>
            </a:r>
            <a:r>
              <a:rPr lang="pl-PL" dirty="0" smtClean="0">
                <a:solidFill>
                  <a:schemeClr val="bg1"/>
                </a:solidFill>
              </a:rPr>
              <a:t>, lub nie uwzględnienia konkretnych instytucji, </a:t>
            </a:r>
          </a:p>
          <a:p>
            <a:pPr lvl="0" algn="just"/>
            <a:r>
              <a:rPr lang="pl-PL" b="1" dirty="0" smtClean="0">
                <a:solidFill>
                  <a:schemeClr val="bg1"/>
                </a:solidFill>
              </a:rPr>
              <a:t>Zadanie nr 6</a:t>
            </a:r>
            <a:r>
              <a:rPr lang="pl-PL" dirty="0" smtClean="0">
                <a:solidFill>
                  <a:schemeClr val="bg1"/>
                </a:solidFill>
              </a:rPr>
              <a:t>: Prowadzenie monitoringu przebiegu wdrażania Modelu MLW w Gminie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Zadanie nr 7</a:t>
            </a:r>
            <a:r>
              <a:rPr lang="pl-PL" dirty="0" smtClean="0">
                <a:solidFill>
                  <a:schemeClr val="bg1"/>
                </a:solidFill>
              </a:rPr>
              <a:t>: Reprezentowanie Zespołu Synergii Lokalnej w pracach Regionalnych Platform Współpracy na obszarze Powiatu i Województwa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r:id="rId4" imgW="1522080" imgH="813240" progId="">
                  <p:embed/>
                </p:oleObj>
              </mc:Choice>
              <mc:Fallback>
                <p:oleObj r:id="rId4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1" descr="UE+EFS_L-kol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Pakt na rzecz MLW w Gminie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5786" y="1600201"/>
            <a:ext cx="8143932" cy="3257560"/>
          </a:xfrm>
          <a:solidFill>
            <a:srgbClr val="FF0000"/>
          </a:solidFill>
        </p:spPr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dirty="0" smtClean="0">
                <a:solidFill>
                  <a:schemeClr val="bg1"/>
                </a:solidFill>
              </a:rPr>
              <a:t>Idea partnerstwa lokalnego jest znaną w kraju metodą osiągania wyznaczonych celów, w tym również celów polityki społecznej. </a:t>
            </a:r>
          </a:p>
          <a:p>
            <a:pPr algn="just">
              <a:buNone/>
            </a:pPr>
            <a:r>
              <a:rPr lang="pl-PL" dirty="0" smtClean="0">
                <a:solidFill>
                  <a:schemeClr val="bg1"/>
                </a:solidFill>
              </a:rPr>
              <a:t>   Partnerstwo lokalne można traktować jako narzędzie uzyskiwania spójności społecznej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i budowy lokalnej tożsamości wśród członków społeczności. </a:t>
            </a:r>
          </a:p>
          <a:p>
            <a:endParaRPr lang="pl-PL" dirty="0"/>
          </a:p>
        </p:txBody>
      </p:sp>
      <p:pic>
        <p:nvPicPr>
          <p:cNvPr id="4" name="Obraz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r:id="rId4" imgW="1522080" imgH="813240" progId="">
                  <p:embed/>
                </p:oleObj>
              </mc:Choice>
              <mc:Fallback>
                <p:oleObj r:id="rId4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1" descr="UE+EFS_L-kol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Pakt na rzecz MLW w Gminie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4414" y="1285861"/>
            <a:ext cx="7686700" cy="4143404"/>
          </a:xfrm>
          <a:solidFill>
            <a:srgbClr val="FF0000"/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Proponowane części redakcyjne dokumentu:</a:t>
            </a:r>
          </a:p>
          <a:p>
            <a:pPr lvl="0"/>
            <a:r>
              <a:rPr lang="pl-PL" dirty="0" smtClean="0">
                <a:solidFill>
                  <a:schemeClr val="bg1"/>
                </a:solidFill>
              </a:rPr>
              <a:t>Misja Paktu MLW – to część ukazująca czym jest zawarte nieformalne partnerstwo </a:t>
            </a:r>
            <a:r>
              <a:rPr lang="pl-PL" dirty="0" err="1" smtClean="0">
                <a:solidFill>
                  <a:schemeClr val="bg1"/>
                </a:solidFill>
              </a:rPr>
              <a:t>Interesariuszy</a:t>
            </a:r>
            <a:r>
              <a:rPr lang="pl-PL" dirty="0" smtClean="0">
                <a:solidFill>
                  <a:schemeClr val="bg1"/>
                </a:solidFill>
              </a:rPr>
              <a:t> MLW i cel jego utworzenia.</a:t>
            </a:r>
          </a:p>
          <a:p>
            <a:pPr lvl="0">
              <a:buNone/>
            </a:pPr>
            <a:endParaRPr lang="pl-PL" dirty="0" smtClean="0">
              <a:solidFill>
                <a:schemeClr val="bg1"/>
              </a:solidFill>
            </a:endParaRPr>
          </a:p>
          <a:p>
            <a:pPr lvl="0"/>
            <a:r>
              <a:rPr lang="pl-PL" dirty="0" smtClean="0">
                <a:solidFill>
                  <a:schemeClr val="bg1"/>
                </a:solidFill>
              </a:rPr>
              <a:t>Deklaracja przystąpienia do Paktu MLW – to część dokumentu, która powinna potwierdzać dobrowolne przystąpienie do MLW. </a:t>
            </a:r>
          </a:p>
          <a:p>
            <a:pPr lvl="0">
              <a:buNone/>
            </a:pP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Regulamin Paktu MLW – to cześć określająca zasady i reguły uczestnictwa, podejmowania decyzji, przystępowania i występowania z Paktu MLW: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w tym: potwierdzenie przyjęcia celów MLW jako wyznaczników działania w partnerstwie, reguły partycypacji ekonomiczno-finansowej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w przedsięwzięciach zmierzających do rozwoju usług reintegracji społecznej i zawodowej w Gminie, zasady przyjmowania i wykluczania </a:t>
            </a:r>
            <a:r>
              <a:rPr lang="pl-PL" dirty="0" err="1" smtClean="0">
                <a:solidFill>
                  <a:schemeClr val="bg1"/>
                </a:solidFill>
              </a:rPr>
              <a:t>Interesariuszy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r:id="rId4" imgW="1522080" imgH="813240" progId="">
                  <p:embed/>
                </p:oleObj>
              </mc:Choice>
              <mc:Fallback>
                <p:oleObj r:id="rId4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1" descr="UE+EFS_L-kol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pl-PL" sz="2800" b="1" dirty="0" smtClean="0">
                <a:solidFill>
                  <a:schemeClr val="tx1"/>
                </a:solidFill>
              </a:rPr>
              <a:t/>
            </a:r>
            <a:br>
              <a:rPr lang="pl-PL" sz="2800" b="1" dirty="0" smtClean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/>
            </a:r>
            <a:br>
              <a:rPr lang="pl-PL" sz="2800" b="1" dirty="0" smtClean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/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/>
            </a:r>
            <a:br>
              <a:rPr lang="pl-PL" sz="2800" b="1" dirty="0" smtClean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/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/>
            </a:r>
            <a:br>
              <a:rPr lang="pl-PL" sz="2800" b="1" dirty="0" smtClean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/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/>
            </a:r>
            <a:br>
              <a:rPr lang="pl-PL" sz="2800" b="1" dirty="0" smtClean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/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/>
            </a:r>
            <a:br>
              <a:rPr lang="pl-PL" sz="2800" b="1" dirty="0" smtClean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/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dirty="0">
                <a:solidFill>
                  <a:schemeClr val="tx1"/>
                </a:solidFill>
              </a:rPr>
              <a:t/>
            </a: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> </a:t>
            </a:r>
            <a:r>
              <a:rPr lang="pl-PL" sz="2800" b="1" dirty="0" smtClean="0">
                <a:solidFill>
                  <a:schemeClr val="bg1"/>
                </a:solidFill>
              </a:rPr>
              <a:t>Ścieżka tworzenia podmiotu </a:t>
            </a:r>
            <a:br>
              <a:rPr lang="pl-PL" sz="2800" b="1" dirty="0" smtClean="0">
                <a:solidFill>
                  <a:schemeClr val="bg1"/>
                </a:solidFill>
              </a:rPr>
            </a:br>
            <a:r>
              <a:rPr lang="pl-PL" sz="2800" b="1" dirty="0" smtClean="0">
                <a:solidFill>
                  <a:schemeClr val="bg1"/>
                </a:solidFill>
              </a:rPr>
              <a:t>zatrudnienia socjalnego</a:t>
            </a:r>
            <a:endParaRPr lang="pl-PL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57158" y="1142985"/>
          <a:ext cx="7824790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r:id="rId9" imgW="1522080" imgH="813240" progId="">
                  <p:embed/>
                </p:oleObj>
              </mc:Choice>
              <mc:Fallback>
                <p:oleObj r:id="rId9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1" descr="UE+EFS_L-kolo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</a:rPr>
              <a:t>Pojęcia w MLW 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4257692"/>
          </a:xfrm>
        </p:spPr>
        <p:txBody>
          <a:bodyPr>
            <a:normAutofit/>
          </a:bodyPr>
          <a:lstStyle/>
          <a:p>
            <a:pPr algn="just"/>
            <a:r>
              <a:rPr lang="pl-PL" sz="2400" b="1" i="1" dirty="0" smtClean="0">
                <a:solidFill>
                  <a:schemeClr val="bg1"/>
                </a:solidFill>
              </a:rPr>
              <a:t>reintegracja społeczna </a:t>
            </a:r>
            <a:r>
              <a:rPr lang="pl-PL" sz="2400" i="1" dirty="0" smtClean="0">
                <a:solidFill>
                  <a:schemeClr val="bg1"/>
                </a:solidFill>
              </a:rPr>
              <a:t>— oznacza działania mające na celu odbudowanie i podtrzymanie u osoby uczestniczącej w zajęciach w CIS, KIS lub zatrudnionej u pracodawcy, umiejętności uczestniczenia w życiu społeczności lokalnej i pełnienia ról społecznych w miejscu pracy, zamieszkania lub pobytu,</a:t>
            </a:r>
          </a:p>
          <a:p>
            <a:r>
              <a:rPr lang="pl-PL" sz="2400" b="1" i="1" dirty="0" smtClean="0">
                <a:solidFill>
                  <a:schemeClr val="bg1"/>
                </a:solidFill>
              </a:rPr>
              <a:t>reintegracja zawodowa</a:t>
            </a:r>
            <a:r>
              <a:rPr lang="pl-PL" sz="2400" i="1" dirty="0" smtClean="0">
                <a:solidFill>
                  <a:schemeClr val="bg1"/>
                </a:solidFill>
              </a:rPr>
              <a:t> </a:t>
            </a:r>
            <a:r>
              <a:rPr lang="pl-PL" sz="2600" i="1" dirty="0" smtClean="0">
                <a:solidFill>
                  <a:schemeClr val="bg1"/>
                </a:solidFill>
              </a:rPr>
              <a:t>— </a:t>
            </a:r>
            <a:r>
              <a:rPr lang="pl-PL" sz="2400" i="1" dirty="0" smtClean="0">
                <a:solidFill>
                  <a:schemeClr val="bg1"/>
                </a:solidFill>
              </a:rPr>
              <a:t>oznacza działania mające na celu odbudowanie i podtrzymanie u osoby uczestniczącej w zajęciach w CIS/KIS zdolności do samodzielnego świadczenia pracy na rynku pracy.</a:t>
            </a:r>
          </a:p>
          <a:p>
            <a:endParaRPr lang="pl-PL" dirty="0"/>
          </a:p>
        </p:txBody>
      </p:sp>
      <p:pic>
        <p:nvPicPr>
          <p:cNvPr id="4" name="Obraz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4" imgW="1522080" imgH="813240" progId="">
                  <p:embed/>
                </p:oleObj>
              </mc:Choice>
              <mc:Fallback>
                <p:oleObj r:id="rId4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1" descr="UE+EFS_L-kol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Korzyści dla Gminy z MLW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2976" y="1600201"/>
            <a:ext cx="7715304" cy="3971940"/>
          </a:xfrm>
        </p:spPr>
        <p:txBody>
          <a:bodyPr>
            <a:normAutofit/>
          </a:bodyPr>
          <a:lstStyle/>
          <a:p>
            <a:pPr lvl="0"/>
            <a:r>
              <a:rPr lang="pl-PL" i="1" dirty="0" smtClean="0">
                <a:solidFill>
                  <a:schemeClr val="bg1"/>
                </a:solidFill>
              </a:rPr>
              <a:t>Korzyść pierwsza</a:t>
            </a:r>
            <a:r>
              <a:rPr lang="pl-PL" dirty="0" smtClean="0">
                <a:solidFill>
                  <a:schemeClr val="bg1"/>
                </a:solidFill>
              </a:rPr>
              <a:t> – zjednoczenie różnych interesów instytucjonalnych, </a:t>
            </a:r>
          </a:p>
          <a:p>
            <a:pPr lvl="0">
              <a:buNone/>
            </a:pPr>
            <a:endParaRPr lang="pl-PL" dirty="0" smtClean="0">
              <a:solidFill>
                <a:schemeClr val="bg1"/>
              </a:solidFill>
            </a:endParaRPr>
          </a:p>
          <a:p>
            <a:pPr lvl="0"/>
            <a:r>
              <a:rPr lang="pl-PL" i="1" dirty="0" smtClean="0">
                <a:solidFill>
                  <a:schemeClr val="bg1"/>
                </a:solidFill>
              </a:rPr>
              <a:t>Korzyść druga</a:t>
            </a:r>
            <a:r>
              <a:rPr lang="pl-PL" dirty="0" smtClean="0">
                <a:solidFill>
                  <a:schemeClr val="bg1"/>
                </a:solidFill>
              </a:rPr>
              <a:t> – umożliwienie mieszkańcom Gminy bezpośredniego udziału w planowaniu i organizowaniu działań przeciw wykluczeniu społecznemu</a:t>
            </a:r>
            <a:r>
              <a:rPr lang="pl-PL" dirty="0" smtClean="0"/>
              <a:t>,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1" descr="UE+EFS_L-k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r:id="rId4" imgW="1522080" imgH="813240" progId="">
                  <p:embed/>
                </p:oleObj>
              </mc:Choice>
              <mc:Fallback>
                <p:oleObj r:id="rId4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Korzyści dla Gminy z MLW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00201"/>
            <a:ext cx="7643866" cy="3543312"/>
          </a:xfrm>
        </p:spPr>
        <p:txBody>
          <a:bodyPr>
            <a:normAutofit/>
          </a:bodyPr>
          <a:lstStyle/>
          <a:p>
            <a:pPr lvl="0"/>
            <a:r>
              <a:rPr lang="pl-PL" i="1" dirty="0" smtClean="0">
                <a:solidFill>
                  <a:schemeClr val="bg1"/>
                </a:solidFill>
              </a:rPr>
              <a:t>Korzyść trzecia </a:t>
            </a:r>
            <a:r>
              <a:rPr lang="pl-PL" dirty="0" smtClean="0">
                <a:solidFill>
                  <a:schemeClr val="bg1"/>
                </a:solidFill>
              </a:rPr>
              <a:t>– rozwój edukacyjny społeczeństwa lokalnego - przedsiębiorczość społeczna – ekonomia społeczna,</a:t>
            </a:r>
          </a:p>
          <a:p>
            <a:pPr lvl="0">
              <a:buNone/>
            </a:pPr>
            <a:endParaRPr lang="pl-PL" dirty="0" smtClean="0">
              <a:solidFill>
                <a:schemeClr val="bg1"/>
              </a:solidFill>
            </a:endParaRPr>
          </a:p>
          <a:p>
            <a:pPr lvl="0"/>
            <a:r>
              <a:rPr lang="pl-PL" i="1" dirty="0" smtClean="0">
                <a:solidFill>
                  <a:schemeClr val="bg1"/>
                </a:solidFill>
              </a:rPr>
              <a:t>Korzyść czwarta </a:t>
            </a:r>
            <a:r>
              <a:rPr lang="pl-PL" dirty="0" smtClean="0">
                <a:solidFill>
                  <a:schemeClr val="bg1"/>
                </a:solidFill>
              </a:rPr>
              <a:t>– szansa na uzyskanie spójności działania 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r:id="rId4" imgW="1522080" imgH="813240" progId="">
                  <p:embed/>
                </p:oleObj>
              </mc:Choice>
              <mc:Fallback>
                <p:oleObj r:id="rId4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1" descr="UE+EFS_L-kol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REGIONALNE PLATFORMY WSPÓŁPARCY W MLW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57158" y="2000241"/>
          <a:ext cx="8215370" cy="3286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r:id="rId9" imgW="1522080" imgH="813240" progId="">
                  <p:embed/>
                </p:oleObj>
              </mc:Choice>
              <mc:Fallback>
                <p:oleObj r:id="rId9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1" descr="UE+EFS_L-kolo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REGIONALNE PLATFORMY WSPÓŁPARCY W MLW 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543956" cy="39005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   </a:t>
            </a:r>
            <a:r>
              <a:rPr lang="pl-PL" sz="2800" dirty="0" smtClean="0">
                <a:solidFill>
                  <a:schemeClr val="bg1"/>
                </a:solidFill>
              </a:rPr>
              <a:t>W MLW zakłada się, że </a:t>
            </a:r>
            <a:r>
              <a:rPr lang="pl-PL" sz="2800" b="1" dirty="0" smtClean="0">
                <a:solidFill>
                  <a:schemeClr val="bg1"/>
                </a:solidFill>
              </a:rPr>
              <a:t>Regionalna Platforma Współpracy Powiatu (RPWP) s</a:t>
            </a:r>
            <a:r>
              <a:rPr lang="pl-PL" sz="2800" dirty="0" smtClean="0">
                <a:solidFill>
                  <a:schemeClr val="bg1"/>
                </a:solidFill>
              </a:rPr>
              <a:t>tanowi nieformalną płaszczyznę współdziałania różnych instytucji i podmiotów, reprezentowanych w takich organach doradczo-konsultacyjnych jak: Powiatowa Rada Zatrudnienia, Powiatowa Rada Działalności Pożytku Publicznego, a także Zespołów Synergii Lokalnej tworzonych  Gminach.</a:t>
            </a:r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4" name="Obraz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r:id="rId4" imgW="1522080" imgH="813240" progId="">
                  <p:embed/>
                </p:oleObj>
              </mc:Choice>
              <mc:Fallback>
                <p:oleObj r:id="rId4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1" descr="UE+EFS_L-kol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Schemat RPW w powiecie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642910" y="1600201"/>
          <a:ext cx="7929618" cy="382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r:id="rId9" imgW="1522080" imgH="813240" progId="">
                  <p:embed/>
                </p:oleObj>
              </mc:Choice>
              <mc:Fallback>
                <p:oleObj r:id="rId9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1" descr="UE+EFS_L-kolo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Efekt na poziomie województwa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357290" y="1600201"/>
          <a:ext cx="7329510" cy="36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1" descr="UE+EFS_L-kolo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r:id="rId9" imgW="1522080" imgH="813240" progId="">
                  <p:embed/>
                </p:oleObj>
              </mc:Choice>
              <mc:Fallback>
                <p:oleObj r:id="rId9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Dziękujemy za uwagę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5" name="Obraz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r:id="rId4" imgW="1522080" imgH="813240" progId="">
                  <p:embed/>
                </p:oleObj>
              </mc:Choice>
              <mc:Fallback>
                <p:oleObj r:id="rId4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1" descr="UE+EFS_L-kol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928662" y="2551836"/>
            <a:ext cx="7215238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solidFill>
                  <a:schemeClr val="bg1"/>
                </a:solidFill>
              </a:rPr>
              <a:t>Projekt 1.48 </a:t>
            </a:r>
            <a:r>
              <a:rPr lang="pl-PL" i="1" dirty="0" smtClean="0">
                <a:solidFill>
                  <a:schemeClr val="bg1"/>
                </a:solidFill>
              </a:rPr>
              <a:t>„Kompleksowe formy reintegracji społeczno-zawodowej </a:t>
            </a:r>
            <a:br>
              <a:rPr lang="pl-PL" i="1" dirty="0" smtClean="0">
                <a:solidFill>
                  <a:schemeClr val="bg1"/>
                </a:solidFill>
              </a:rPr>
            </a:br>
            <a:r>
              <a:rPr lang="pl-PL" i="1" dirty="0" smtClean="0">
                <a:solidFill>
                  <a:schemeClr val="bg1"/>
                </a:solidFill>
              </a:rPr>
              <a:t>w środowisku lokalnym „ - </a:t>
            </a:r>
            <a:r>
              <a:rPr lang="pl-PL" dirty="0" smtClean="0">
                <a:solidFill>
                  <a:schemeClr val="bg1"/>
                </a:solidFill>
              </a:rPr>
              <a:t>projekt współfinansowany ze środków Unii Europejskiej w ramach Europejskiego Funduszu Społecznego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</a:rPr>
              <a:t>Pojęcia MLW (c.d.2)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186254"/>
          </a:xfrm>
        </p:spPr>
        <p:txBody>
          <a:bodyPr>
            <a:normAutofit fontScale="85000" lnSpcReduction="20000"/>
          </a:bodyPr>
          <a:lstStyle/>
          <a:p>
            <a:r>
              <a:rPr lang="pl-PL" sz="2200" b="1" dirty="0" smtClean="0">
                <a:solidFill>
                  <a:schemeClr val="bg1"/>
                </a:solidFill>
              </a:rPr>
              <a:t>Instytucje tworzące CIS/KIS – </a:t>
            </a:r>
            <a:r>
              <a:rPr lang="pl-PL" sz="2200" dirty="0" smtClean="0">
                <a:solidFill>
                  <a:schemeClr val="bg1"/>
                </a:solidFill>
              </a:rPr>
              <a:t>samorząd terytorialny,</a:t>
            </a:r>
            <a:br>
              <a:rPr lang="pl-PL" sz="2200" dirty="0" smtClean="0">
                <a:solidFill>
                  <a:schemeClr val="bg1"/>
                </a:solidFill>
              </a:rPr>
            </a:br>
            <a:r>
              <a:rPr lang="pl-PL" sz="2200" dirty="0" smtClean="0">
                <a:solidFill>
                  <a:schemeClr val="bg1"/>
                </a:solidFill>
              </a:rPr>
              <a:t> organizacje pozarządowe oraz spółdzielnie socjalne.</a:t>
            </a:r>
          </a:p>
          <a:p>
            <a:r>
              <a:rPr lang="pl-PL" sz="2200" b="1" dirty="0" smtClean="0">
                <a:solidFill>
                  <a:schemeClr val="bg1"/>
                </a:solidFill>
              </a:rPr>
              <a:t>Zatrudnienie wspierane </a:t>
            </a:r>
            <a:r>
              <a:rPr lang="pl-PL" sz="2200" dirty="0" smtClean="0">
                <a:solidFill>
                  <a:schemeClr val="bg1"/>
                </a:solidFill>
              </a:rPr>
              <a:t>– instytucje partnerskie (lokalni pracodawcy, urzędy pracy, organizacje pozarządowe)</a:t>
            </a:r>
          </a:p>
          <a:p>
            <a:pPr>
              <a:buNone/>
            </a:pPr>
            <a:r>
              <a:rPr lang="pl-PL" sz="2200" dirty="0" smtClean="0">
                <a:solidFill>
                  <a:schemeClr val="bg1"/>
                </a:solidFill>
              </a:rPr>
              <a:t>    </a:t>
            </a:r>
          </a:p>
          <a:p>
            <a:pPr algn="just">
              <a:buNone/>
            </a:pPr>
            <a:r>
              <a:rPr lang="pl-PL" sz="2400" dirty="0" smtClean="0"/>
              <a:t>      </a:t>
            </a:r>
            <a:r>
              <a:rPr lang="pl-PL" sz="2400" dirty="0" smtClean="0">
                <a:solidFill>
                  <a:schemeClr val="bg1"/>
                </a:solidFill>
              </a:rPr>
              <a:t>Rola ośrodków pomocy społecznej w MLW – w procesie zatrudnienia socjalnego najważniejsze zadanie to:</a:t>
            </a:r>
          </a:p>
          <a:p>
            <a:pPr algn="just">
              <a:buNone/>
            </a:pPr>
            <a:endParaRPr lang="pl-PL" sz="2400" dirty="0" smtClean="0">
              <a:solidFill>
                <a:schemeClr val="bg1"/>
              </a:solidFill>
            </a:endParaRPr>
          </a:p>
          <a:p>
            <a:pPr marL="457200" indent="-457200" algn="just">
              <a:buAutoNum type="arabicParenR"/>
            </a:pPr>
            <a:r>
              <a:rPr lang="pl-PL" sz="2400" dirty="0" smtClean="0">
                <a:solidFill>
                  <a:schemeClr val="bg1"/>
                </a:solidFill>
              </a:rPr>
              <a:t>Kierowanie w ramach kontraktu socjalnego do zajęć 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w Centrach i Klubach Integracji Społecznej,</a:t>
            </a:r>
          </a:p>
          <a:p>
            <a:pPr marL="457200" indent="-457200" algn="just">
              <a:buAutoNum type="arabicParenR"/>
            </a:pPr>
            <a:r>
              <a:rPr lang="pl-PL" sz="2400" dirty="0" smtClean="0">
                <a:solidFill>
                  <a:schemeClr val="bg1"/>
                </a:solidFill>
              </a:rPr>
              <a:t>Opiniowanie indywidualnych wniosków osób chcących skorzystać z usług reintegracji ,</a:t>
            </a:r>
          </a:p>
          <a:p>
            <a:pPr marL="457200" indent="-457200" algn="just">
              <a:buAutoNum type="arabicParenR"/>
            </a:pPr>
            <a:r>
              <a:rPr lang="pl-PL" sz="2400" dirty="0" smtClean="0">
                <a:solidFill>
                  <a:schemeClr val="bg1"/>
                </a:solidFill>
              </a:rPr>
              <a:t>Monitorowanie sytuacji osób po zakończeniu zajęć,</a:t>
            </a:r>
          </a:p>
          <a:p>
            <a:pPr marL="457200" indent="-457200" algn="just">
              <a:buAutoNum type="arabicParenR"/>
            </a:pPr>
            <a:r>
              <a:rPr lang="pl-PL" sz="2400" dirty="0" smtClean="0">
                <a:solidFill>
                  <a:schemeClr val="bg1"/>
                </a:solidFill>
              </a:rPr>
              <a:t>Współpraca z powiatowymi urzędami pracy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4" imgW="1522080" imgH="813240" progId="">
                  <p:embed/>
                </p:oleObj>
              </mc:Choice>
              <mc:Fallback>
                <p:oleObj r:id="rId4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1" descr="UE+EFS_L-kol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2030" y="1071546"/>
            <a:ext cx="8229600" cy="1428760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INFORMACJE OGÓLNE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2226802"/>
          </a:xfrm>
        </p:spPr>
        <p:txBody>
          <a:bodyPr>
            <a:noAutofit/>
          </a:bodyPr>
          <a:lstStyle/>
          <a:p>
            <a:r>
              <a:rPr lang="pl-PL" sz="4400" dirty="0" smtClean="0">
                <a:solidFill>
                  <a:schemeClr val="bg1"/>
                </a:solidFill>
              </a:rPr>
              <a:t>CENTRA INTEGRACJI SPOŁECZNEJ </a:t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W POLSCE</a:t>
            </a:r>
            <a:endParaRPr lang="pl-PL" sz="4400" dirty="0">
              <a:solidFill>
                <a:schemeClr val="bg1"/>
              </a:solidFill>
            </a:endParaRPr>
          </a:p>
        </p:txBody>
      </p:sp>
      <p:graphicFrame>
        <p:nvGraphicFramePr>
          <p:cNvPr id="1126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4143372" y="5786454"/>
          <a:ext cx="15224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r:id="rId3" imgW="1522080" imgH="813240" progId="">
                  <p:embed/>
                </p:oleObj>
              </mc:Choice>
              <mc:Fallback>
                <p:oleObj r:id="rId3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5786454"/>
                        <a:ext cx="1522412" cy="812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az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857893"/>
            <a:ext cx="163036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1" descr="UE+EFS_L-kol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5786454"/>
            <a:ext cx="150019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939784"/>
          </a:xfrm>
        </p:spPr>
        <p:txBody>
          <a:bodyPr>
            <a:noAutofit/>
          </a:bodyPr>
          <a:lstStyle/>
          <a:p>
            <a:pPr algn="just"/>
            <a:r>
              <a:rPr lang="pl-PL" sz="2400" b="1" dirty="0" smtClean="0">
                <a:solidFill>
                  <a:schemeClr val="bg1"/>
                </a:solidFill>
              </a:rPr>
              <a:t>Statystyka  - centra </a:t>
            </a:r>
            <a:r>
              <a:rPr lang="pl-PL" sz="2400" dirty="0" smtClean="0">
                <a:solidFill>
                  <a:schemeClr val="bg1"/>
                </a:solidFill>
              </a:rPr>
              <a:t>124 prowadzące działalność </a:t>
            </a:r>
            <a:endParaRPr lang="pl-PL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714348" y="128586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Obraz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5" imgW="1522080" imgH="813240" progId="">
                  <p:embed/>
                </p:oleObj>
              </mc:Choice>
              <mc:Fallback>
                <p:oleObj r:id="rId5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raz 1" descr="UE+EFS_L-kolo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Statystyka CIS - mapa powiatowa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3" cstate="print">
            <a:lum bright="-4000"/>
          </a:blip>
          <a:srcRect/>
          <a:stretch>
            <a:fillRect/>
          </a:stretch>
        </p:blipFill>
        <p:spPr bwMode="auto">
          <a:xfrm>
            <a:off x="1571604" y="1071546"/>
            <a:ext cx="5929354" cy="464347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Obraz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5" imgW="1522080" imgH="813240" progId="">
                  <p:embed/>
                </p:oleObj>
              </mc:Choice>
              <mc:Fallback>
                <p:oleObj r:id="rId5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1" descr="UE+EFS_L-kolo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Trend założycielski CIS</a:t>
            </a:r>
            <a:endParaRPr lang="pl-PL" dirty="0">
              <a:solidFill>
                <a:schemeClr val="bg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857224" y="1600201"/>
          <a:ext cx="7829576" cy="4257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Obraz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5" imgW="1522080" imgH="813240" progId="">
                  <p:embed/>
                </p:oleObj>
              </mc:Choice>
              <mc:Fallback>
                <p:oleObj r:id="rId5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1" descr="UE+EFS_L-kolo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725470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Uczestnicy zajęć w CIS-ach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071538" y="1214422"/>
          <a:ext cx="7615262" cy="442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Obraz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6072206"/>
            <a:ext cx="16303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071938" y="6000750"/>
          <a:ext cx="1327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5" imgW="1522080" imgH="813240" progId="">
                  <p:embed/>
                </p:oleObj>
              </mc:Choice>
              <mc:Fallback>
                <p:oleObj r:id="rId5" imgW="1522080" imgH="81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6000750"/>
                        <a:ext cx="1327150" cy="722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1" descr="UE+EFS_L-kolo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6036986"/>
            <a:ext cx="1290637" cy="65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550</TotalTime>
  <Words>871</Words>
  <Application>Microsoft Office PowerPoint</Application>
  <PresentationFormat>Pokaz na ekranie (4:3)</PresentationFormat>
  <Paragraphs>167</Paragraphs>
  <Slides>36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Wierzchołek</vt:lpstr>
      <vt:lpstr>MODEL LOKALNEJ WSPÓŁPRACY – ZESPÓŁ SYNERGII LOKALNEJ</vt:lpstr>
      <vt:lpstr>MLW – idea modelu</vt:lpstr>
      <vt:lpstr>Pojęcia w MLW </vt:lpstr>
      <vt:lpstr>Pojęcia MLW (c.d.2)</vt:lpstr>
      <vt:lpstr>INFORMACJE OGÓLNE</vt:lpstr>
      <vt:lpstr>Statystyka  - centra 124 prowadzące działalność </vt:lpstr>
      <vt:lpstr>Statystyka CIS - mapa powiatowa</vt:lpstr>
      <vt:lpstr>Trend założycielski CIS</vt:lpstr>
      <vt:lpstr>Uczestnicy zajęć w CIS-ach</vt:lpstr>
      <vt:lpstr>Liczba uczestników na 1 CIS  w skali kraju</vt:lpstr>
      <vt:lpstr>Usamodzielnienie ekonomiczne po CIS</vt:lpstr>
      <vt:lpstr>INFORMACJE OGÓLNE</vt:lpstr>
      <vt:lpstr>Statystyka klubów integracji społecznej – poziom krajowy – rok 2012 </vt:lpstr>
      <vt:lpstr>Aktualna statystyka 2013 r.</vt:lpstr>
      <vt:lpstr>Trend założycielski KIS  na tle inicjatyw CIS</vt:lpstr>
      <vt:lpstr>Przyrost liczby klubów  w poszczególnych latach</vt:lpstr>
      <vt:lpstr>Klub Integracji Społecznej - uczestnicy</vt:lpstr>
      <vt:lpstr>Absolwenci Klubu </vt:lpstr>
      <vt:lpstr>  Projekt 1.48 „Kompleksowe formy reintegracji społeczno-zawodowej  w środowisku lokalnym „ - projekt współfinansowany ze środków Unii Europejskiej w ramach Europejskiego Funduszu Społecznego </vt:lpstr>
      <vt:lpstr>Cechy MLW </vt:lpstr>
      <vt:lpstr>Procesowy charakter MLW</vt:lpstr>
      <vt:lpstr>Narzędzia praktycznego wdrażania MLW</vt:lpstr>
      <vt:lpstr>Funkcja Zespołu Synergii Lokalnej</vt:lpstr>
      <vt:lpstr>Zadania Zespołu Synergii Lokalnej</vt:lpstr>
      <vt:lpstr>Zadania Zespołu Synergii Lokalnej (2)</vt:lpstr>
      <vt:lpstr>Zadania Zespołu Synergii Lokalnej (3)</vt:lpstr>
      <vt:lpstr>Pakt na rzecz MLW w Gminie</vt:lpstr>
      <vt:lpstr>Pakt na rzecz MLW w Gminie </vt:lpstr>
      <vt:lpstr>             Ścieżka tworzenia podmiotu  zatrudnienia socjalnego</vt:lpstr>
      <vt:lpstr>Korzyści dla Gminy z MLW</vt:lpstr>
      <vt:lpstr>Korzyści dla Gminy z MLW </vt:lpstr>
      <vt:lpstr>REGIONALNE PLATFORMY WSPÓŁPARCY W MLW</vt:lpstr>
      <vt:lpstr>REGIONALNE PLATFORMY WSPÓŁPARCY W MLW  </vt:lpstr>
      <vt:lpstr>Schemat RPW w powiecie</vt:lpstr>
      <vt:lpstr>Efekt na poziomie województwa</vt:lpstr>
      <vt:lpstr>Dziękujemy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.</dc:creator>
  <cp:lastModifiedBy>Kasia</cp:lastModifiedBy>
  <cp:revision>201</cp:revision>
  <dcterms:created xsi:type="dcterms:W3CDTF">2014-01-23T09:53:15Z</dcterms:created>
  <dcterms:modified xsi:type="dcterms:W3CDTF">2014-06-03T11:25:04Z</dcterms:modified>
</cp:coreProperties>
</file>